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6" r:id="rId17"/>
    <p:sldId id="272" r:id="rId18"/>
    <p:sldId id="278" r:id="rId19"/>
    <p:sldId id="273" r:id="rId20"/>
    <p:sldId id="292" r:id="rId21"/>
    <p:sldId id="275" r:id="rId22"/>
    <p:sldId id="279" r:id="rId23"/>
    <p:sldId id="277" r:id="rId24"/>
    <p:sldId id="281" r:id="rId25"/>
    <p:sldId id="280" r:id="rId26"/>
    <p:sldId id="282" r:id="rId27"/>
    <p:sldId id="283" r:id="rId28"/>
    <p:sldId id="285" r:id="rId29"/>
    <p:sldId id="284" r:id="rId30"/>
    <p:sldId id="286" r:id="rId31"/>
    <p:sldId id="287" r:id="rId32"/>
    <p:sldId id="288" r:id="rId33"/>
    <p:sldId id="291" r:id="rId34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KMRRDPTmI+qbpcE+duujag==" hashData="6E+et38+TuARM80qDJVCN4d4JoNUqbgMmbi/dchEtN/H4b1mNC7Q0ecKdIIMHzEjx6IBJ8j1Q7fEs5iqc0zVo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CEED"/>
    <a:srgbClr val="DDF1FA"/>
    <a:srgbClr val="DFECF8"/>
    <a:srgbClr val="FCFDFF"/>
    <a:srgbClr val="C1E5F5"/>
    <a:srgbClr val="194794"/>
    <a:srgbClr val="FAFDFE"/>
    <a:srgbClr val="B9E1F4"/>
    <a:srgbClr val="BCD5E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14ECC-81DA-4756-8142-BE1955D38F15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EEB27-3D57-4B63-B327-95C0313101C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17084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EEB27-3D57-4B63-B327-95C0313101CE}" type="slidenum">
              <a:rPr lang="vi-VN" smtClean="0"/>
              <a:t>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51742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EEB27-3D57-4B63-B327-95C0313101CE}" type="slidenum">
              <a:rPr lang="vi-VN" smtClean="0"/>
              <a:t>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6301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Để </a:t>
            </a:r>
            <a:r>
              <a:rPr lang="vi-V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tập trung vào các nghiệp vụ có rủi ro pháp lý và tài chính cao, tránh lãng phí chi phí k. số cho các giao dịch không cần thiết =&gt; phân tích chi tiết các nghiệp vụ quan trọng của sinh viên trong trường đại học và đánh giá nhu cầu áp dụng chữ ký số (digital signature).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F142AA-B786-4361-A0D0-A5601D635DC6}" type="slidenum">
              <a:rPr lang="vi-VN" smtClean="0"/>
              <a:t>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3906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EEB27-3D57-4B63-B327-95C0313101CE}" type="slidenum">
              <a:rPr lang="vi-VN" smtClean="0"/>
              <a:t>19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56026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A5A50-EEA7-4198-91C9-36B0DA6A4ED1}" type="slidenum">
              <a:rPr lang="vi-VN" smtClean="0"/>
              <a:t>27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82235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RSHUB là Trust Infrastructure – không phải chỉ là ký số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en-US" dirty="0"/>
              <a:t>Lớp trung gian tin cậy (Trust &amp; Legal Layer)</a:t>
            </a:r>
            <a:endParaRPr lang="vi-VN" dirty="0"/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vi-VN" dirty="0"/>
              <a:t>Kết nối: Ngân hàng, VNeID, RSSP (CA), Mobile-ID / GoPaperless</a:t>
            </a: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vi-VN" dirty="0"/>
              <a:t>Bán </a:t>
            </a:r>
            <a:r>
              <a:rPr lang="vi-VN" b="1" dirty="0"/>
              <a:t>năng lực pháp lý số</a:t>
            </a:r>
            <a:r>
              <a:rPr lang="vi-VN" dirty="0"/>
              <a:t>, không bán công nghệ thuần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EEB27-3D57-4B63-B327-95C0313101CE}" type="slidenum">
              <a:rPr lang="vi-VN" smtClean="0"/>
              <a:t>28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17638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6E030-52D2-E13C-A52F-586AEE935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3AE33-7218-FFF4-43EA-94F2C7183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A203E-9CB5-CE38-B103-24DB01F3A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4E251-BC2B-09A5-EC68-EFE0C88B9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A5DA0-5778-1AE2-9D6E-EEAF6B375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80196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491E-0E0A-869D-77B2-BDCAE1DEC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3F493-460C-4CBA-2A5C-3C10DE020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772C5-F8DA-B0EA-E6B9-D014F5869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2C078-7011-4F75-2F9B-983F795D9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B9F0C-F902-F016-7D80-62DCD3342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45501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3467E-8FD0-C483-5E50-E5A3B6F22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1452D-6F3D-A443-EA69-D4068A35C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8046F-C5DB-BD11-5FC6-B59AB50A7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85BE1-589C-23F9-DDE2-EC2597873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0472C-6FFD-6818-DE9F-78E557946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0175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A3432-04B8-D4EC-D152-E1DE388ED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3AD71-DA35-D0DB-1571-A441211EBF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2CB4FD-6CA1-1E77-41FE-1F29B0D82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7F0F3D-385E-1A4B-5A8E-845AD56A6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D507D-5282-4CDB-B432-CA62BBF43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DA53C0-15AE-A85D-970A-97F11526B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80461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515B7-0024-AEDE-EE8E-CBFD925CF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027B5-2929-D889-9876-6088105BB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3415D-82D3-0571-0947-12A61459E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AA5A36-3A16-97A5-235C-531382F16D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4209D3-C9E2-7982-20A5-F65EAEE10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47584A-CD84-3A22-B410-C7B5E4E7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1BB776-ED79-9599-2413-F127ECAC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4ECE57-1A8C-8F8A-0906-86CC99A1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4034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9DAEB-66C4-DE87-E748-13CCB8714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E0BF84-7385-B78B-3B83-2BB27F951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2729B2-D841-D9BE-A44B-3A4655A5C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944902-5DA1-7204-D2A6-C09870DED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55119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34F61C-AE54-2910-B9F7-D56ED485E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2B33B0-DE8A-F547-904F-149850F5C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CD07B-9968-93A7-7128-94CD90D52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2609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C9B06-D2B8-1DD0-6EA6-C19CDEFB7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6B252-0B45-EE81-56CF-719C5CF9B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31B7D-9F14-2188-C68E-3AE25E4DE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35881-12B5-F3C1-B856-5FC7FC125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88C84F-5375-B246-4257-00E90423E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B7BB61-96F1-9715-0385-BD9C20482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81464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50331-9444-AFAF-298A-2BF2E1567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233BB1-1867-352F-831F-C203F4CF85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9722D-59FB-D882-4B72-26A64EA07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E890B-71A5-E907-C834-DC53C36AB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0A1D26-0A7E-0AC0-1C22-8E2853A6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59B0A-FFE7-4417-6901-E93181C42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3403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39C9F-EAEB-5E86-98B9-2CF7904B4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5E0A7D-A6A2-FA6F-8C15-520F2DF93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A0F0F-DA5A-D664-8C40-7DA8A491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29895-8FB6-E3AF-D290-286EC5A3E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8AEA1-874E-E51F-E362-DC08D8994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8652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CA9DE9-EE06-B672-50A6-99BB4B7139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B4089-8616-A3E1-4FF0-1F12104384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04CDB-335A-57F3-0A4F-531FE912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8E915-864A-B625-FC7F-850A52369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CA1B4-B002-6274-A21E-282C7534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1783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F3FF49-CF02-ABEC-045F-2181863F3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44A12-3600-6FA5-98D2-CE1ED46E0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DEB0D-2796-3649-A8F2-99E5CDF2FF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E0DF63-C093-4A4C-A78F-442535DA61F0}" type="datetimeFigureOut">
              <a:rPr lang="vi-VN" smtClean="0"/>
              <a:t>06/01/2026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527AD-2379-A9EB-C244-2B2F0447D5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98E01-19A4-B1AD-E1D7-D78895495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6C29C1-534D-4C6E-A8D8-51556AB569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9598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3" Type="http://schemas.openxmlformats.org/officeDocument/2006/relationships/image" Target="../media/image11.jp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5" Type="http://schemas.openxmlformats.org/officeDocument/2006/relationships/image" Target="../media/image3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30.png"/><Relationship Id="rId18" Type="http://schemas.openxmlformats.org/officeDocument/2006/relationships/image" Target="../media/image23.sv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../media/image29.sv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image" Target="../media/image35.svg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3.sv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3.sv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45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3.svg"/><Relationship Id="rId7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45.png"/><Relationship Id="rId5" Type="http://schemas.openxmlformats.org/officeDocument/2006/relationships/image" Target="../media/image53.jpeg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50.png"/><Relationship Id="rId5" Type="http://schemas.openxmlformats.org/officeDocument/2006/relationships/image" Target="../media/image52.png"/><Relationship Id="rId10" Type="http://schemas.openxmlformats.org/officeDocument/2006/relationships/image" Target="../media/image49.png"/><Relationship Id="rId4" Type="http://schemas.openxmlformats.org/officeDocument/2006/relationships/image" Target="../media/image43.svg"/><Relationship Id="rId9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6.png"/><Relationship Id="rId4" Type="http://schemas.openxmlformats.org/officeDocument/2006/relationships/image" Target="../media/image48.png"/><Relationship Id="rId9" Type="http://schemas.openxmlformats.org/officeDocument/2006/relationships/image" Target="../media/image4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3.svg"/><Relationship Id="rId7" Type="http://schemas.openxmlformats.org/officeDocument/2006/relationships/image" Target="../media/image59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3.svg"/><Relationship Id="rId7" Type="http://schemas.openxmlformats.org/officeDocument/2006/relationships/image" Target="../media/image67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sv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svg"/><Relationship Id="rId5" Type="http://schemas.microsoft.com/office/2007/relationships/hdphoto" Target="../media/hdphoto3.wdp"/><Relationship Id="rId10" Type="http://schemas.openxmlformats.org/officeDocument/2006/relationships/image" Target="../media/image76.png"/><Relationship Id="rId4" Type="http://schemas.openxmlformats.org/officeDocument/2006/relationships/image" Target="../media/image71.png"/><Relationship Id="rId9" Type="http://schemas.openxmlformats.org/officeDocument/2006/relationships/image" Target="../media/image7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7" Type="http://schemas.openxmlformats.org/officeDocument/2006/relationships/image" Target="../media/image92.sv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svg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DFFD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10" descr="A group of tall buildings&#10;&#10;AI-generated content may be incorrect.">
            <a:extLst>
              <a:ext uri="{FF2B5EF4-FFF2-40B4-BE49-F238E27FC236}">
                <a16:creationId xmlns:a16="http://schemas.microsoft.com/office/drawing/2014/main" id="{D003D7DF-2018-EAF1-BA04-C626812D2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2" r="67346" b="63085"/>
          <a:stretch>
            <a:fillRect/>
          </a:stretch>
        </p:blipFill>
        <p:spPr>
          <a:xfrm>
            <a:off x="-450813" y="0"/>
            <a:ext cx="1437137" cy="2528802"/>
          </a:xfrm>
          <a:custGeom>
            <a:avLst/>
            <a:gdLst>
              <a:gd name="csX0" fmla="*/ 610550 w 1437137"/>
              <a:gd name="csY0" fmla="*/ 0 h 2528802"/>
              <a:gd name="csX1" fmla="*/ 1436376 w 1437137"/>
              <a:gd name="csY1" fmla="*/ 0 h 2528802"/>
              <a:gd name="csX2" fmla="*/ 1437137 w 1437137"/>
              <a:gd name="csY2" fmla="*/ 58526 h 2528802"/>
              <a:gd name="csX3" fmla="*/ 1421702 w 1437137"/>
              <a:gd name="csY3" fmla="*/ 139866 h 2528802"/>
              <a:gd name="csX4" fmla="*/ 800743 w 1437137"/>
              <a:gd name="csY4" fmla="*/ 2236055 h 2528802"/>
              <a:gd name="csX5" fmla="*/ 292748 w 1437137"/>
              <a:gd name="csY5" fmla="*/ 2511862 h 2528802"/>
              <a:gd name="csX6" fmla="*/ 16941 w 1437137"/>
              <a:gd name="csY6" fmla="*/ 2003867 h 2528802"/>
              <a:gd name="csX7" fmla="*/ 610550 w 1437137"/>
              <a:gd name="csY7" fmla="*/ 0 h 2528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437137" h="2528802">
                <a:moveTo>
                  <a:pt x="610550" y="0"/>
                </a:moveTo>
                <a:lnTo>
                  <a:pt x="1436376" y="0"/>
                </a:lnTo>
                <a:lnTo>
                  <a:pt x="1437137" y="58526"/>
                </a:lnTo>
                <a:cubicBezTo>
                  <a:pt x="1434800" y="85584"/>
                  <a:pt x="1429717" y="112811"/>
                  <a:pt x="1421702" y="139866"/>
                </a:cubicBezTo>
                <a:lnTo>
                  <a:pt x="800743" y="2236055"/>
                </a:lnTo>
                <a:cubicBezTo>
                  <a:pt x="736626" y="2452496"/>
                  <a:pt x="509189" y="2575979"/>
                  <a:pt x="292748" y="2511862"/>
                </a:cubicBezTo>
                <a:cubicBezTo>
                  <a:pt x="76307" y="2447745"/>
                  <a:pt x="-47176" y="2220308"/>
                  <a:pt x="16941" y="2003867"/>
                </a:cubicBezTo>
                <a:lnTo>
                  <a:pt x="610550" y="0"/>
                </a:lnTo>
                <a:close/>
              </a:path>
            </a:pathLst>
          </a:custGeom>
        </p:spPr>
      </p:pic>
      <p:pic>
        <p:nvPicPr>
          <p:cNvPr id="110" name="Picture 109" descr="A group of tall buildings&#10;&#10;AI-generated content may be incorrect.">
            <a:extLst>
              <a:ext uri="{FF2B5EF4-FFF2-40B4-BE49-F238E27FC236}">
                <a16:creationId xmlns:a16="http://schemas.microsoft.com/office/drawing/2014/main" id="{FC8CA43E-FCFD-6107-D319-17DAE755C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8" r="49618" b="20110"/>
          <a:stretch>
            <a:fillRect/>
          </a:stretch>
        </p:blipFill>
        <p:spPr>
          <a:xfrm>
            <a:off x="-444630" y="0"/>
            <a:ext cx="2303475" cy="5472697"/>
          </a:xfrm>
          <a:custGeom>
            <a:avLst/>
            <a:gdLst>
              <a:gd name="csX0" fmla="*/ 1482628 w 2303475"/>
              <a:gd name="csY0" fmla="*/ 0 h 5472697"/>
              <a:gd name="csX1" fmla="*/ 2300363 w 2303475"/>
              <a:gd name="csY1" fmla="*/ 0 h 5472697"/>
              <a:gd name="csX2" fmla="*/ 2300926 w 2303475"/>
              <a:gd name="csY2" fmla="*/ 2649 h 5472697"/>
              <a:gd name="csX3" fmla="*/ 2286535 w 2303475"/>
              <a:gd name="csY3" fmla="*/ 164318 h 5472697"/>
              <a:gd name="csX4" fmla="*/ 800744 w 2303475"/>
              <a:gd name="csY4" fmla="*/ 5179950 h 5472697"/>
              <a:gd name="csX5" fmla="*/ 292749 w 2303475"/>
              <a:gd name="csY5" fmla="*/ 5455757 h 5472697"/>
              <a:gd name="csX6" fmla="*/ 16941 w 2303475"/>
              <a:gd name="csY6" fmla="*/ 4947762 h 5472697"/>
              <a:gd name="csX7" fmla="*/ 1482628 w 2303475"/>
              <a:gd name="csY7" fmla="*/ 0 h 5472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303475" h="5472697">
                <a:moveTo>
                  <a:pt x="1482628" y="0"/>
                </a:moveTo>
                <a:lnTo>
                  <a:pt x="2300363" y="0"/>
                </a:lnTo>
                <a:lnTo>
                  <a:pt x="2300926" y="2649"/>
                </a:lnTo>
                <a:cubicBezTo>
                  <a:pt x="2306869" y="55410"/>
                  <a:pt x="2302564" y="110208"/>
                  <a:pt x="2286535" y="164318"/>
                </a:cubicBezTo>
                <a:lnTo>
                  <a:pt x="800744" y="5179950"/>
                </a:lnTo>
                <a:cubicBezTo>
                  <a:pt x="736627" y="5396391"/>
                  <a:pt x="509190" y="5519874"/>
                  <a:pt x="292749" y="5455757"/>
                </a:cubicBezTo>
                <a:cubicBezTo>
                  <a:pt x="76308" y="5391640"/>
                  <a:pt x="-47176" y="5164203"/>
                  <a:pt x="16941" y="4947762"/>
                </a:cubicBezTo>
                <a:lnTo>
                  <a:pt x="1482628" y="0"/>
                </a:lnTo>
                <a:close/>
              </a:path>
            </a:pathLst>
          </a:custGeom>
        </p:spPr>
      </p:pic>
      <p:pic>
        <p:nvPicPr>
          <p:cNvPr id="109" name="Picture 108" descr="A group of tall buildings&#10;&#10;AI-generated content may be incorrect.">
            <a:extLst>
              <a:ext uri="{FF2B5EF4-FFF2-40B4-BE49-F238E27FC236}">
                <a16:creationId xmlns:a16="http://schemas.microsoft.com/office/drawing/2014/main" id="{972E675C-7E5B-49AF-06C5-3DE002A7E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34" r="32711" b="38557"/>
          <a:stretch>
            <a:fillRect/>
          </a:stretch>
        </p:blipFill>
        <p:spPr>
          <a:xfrm>
            <a:off x="813133" y="0"/>
            <a:ext cx="1877768" cy="4209037"/>
          </a:xfrm>
          <a:custGeom>
            <a:avLst/>
            <a:gdLst>
              <a:gd name="csX0" fmla="*/ 1127706 w 1877768"/>
              <a:gd name="csY0" fmla="*/ 0 h 4209037"/>
              <a:gd name="csX1" fmla="*/ 1810199 w 1877768"/>
              <a:gd name="csY1" fmla="*/ 0 h 4209037"/>
              <a:gd name="csX2" fmla="*/ 1828133 w 1877768"/>
              <a:gd name="csY2" fmla="*/ 26614 h 4209037"/>
              <a:gd name="csX3" fmla="*/ 1860827 w 1877768"/>
              <a:gd name="csY3" fmla="*/ 337733 h 4209037"/>
              <a:gd name="csX4" fmla="*/ 800743 w 1877768"/>
              <a:gd name="csY4" fmla="*/ 3916290 h 4209037"/>
              <a:gd name="csX5" fmla="*/ 292748 w 1877768"/>
              <a:gd name="csY5" fmla="*/ 4192097 h 4209037"/>
              <a:gd name="csX6" fmla="*/ 16941 w 1877768"/>
              <a:gd name="csY6" fmla="*/ 3684102 h 4209037"/>
              <a:gd name="csX7" fmla="*/ 1077025 w 1877768"/>
              <a:gd name="csY7" fmla="*/ 105545 h 4209037"/>
              <a:gd name="csX8" fmla="*/ 1108384 w 1877768"/>
              <a:gd name="csY8" fmla="*/ 28922 h 4209037"/>
              <a:gd name="csX9" fmla="*/ 1127706 w 1877768"/>
              <a:gd name="csY9" fmla="*/ 0 h 42090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877768" h="4209037">
                <a:moveTo>
                  <a:pt x="1127706" y="0"/>
                </a:moveTo>
                <a:lnTo>
                  <a:pt x="1810199" y="0"/>
                </a:lnTo>
                <a:lnTo>
                  <a:pt x="1828133" y="26614"/>
                </a:lnTo>
                <a:cubicBezTo>
                  <a:pt x="1878044" y="118543"/>
                  <a:pt x="1892886" y="229513"/>
                  <a:pt x="1860827" y="337733"/>
                </a:cubicBezTo>
                <a:lnTo>
                  <a:pt x="800743" y="3916290"/>
                </a:lnTo>
                <a:cubicBezTo>
                  <a:pt x="736627" y="4132731"/>
                  <a:pt x="509189" y="4256214"/>
                  <a:pt x="292748" y="4192097"/>
                </a:cubicBezTo>
                <a:cubicBezTo>
                  <a:pt x="76308" y="4127980"/>
                  <a:pt x="-47176" y="3900543"/>
                  <a:pt x="16941" y="3684102"/>
                </a:cubicBezTo>
                <a:lnTo>
                  <a:pt x="1077025" y="105545"/>
                </a:lnTo>
                <a:cubicBezTo>
                  <a:pt x="1085040" y="78490"/>
                  <a:pt x="1095606" y="52887"/>
                  <a:pt x="1108384" y="28922"/>
                </a:cubicBezTo>
                <a:lnTo>
                  <a:pt x="1127706" y="0"/>
                </a:lnTo>
                <a:close/>
              </a:path>
            </a:pathLst>
          </a:custGeom>
        </p:spPr>
      </p:pic>
      <p:pic>
        <p:nvPicPr>
          <p:cNvPr id="108" name="Picture 107" descr="A group of tall buildings&#10;&#10;AI-generated content may be incorrect.">
            <a:extLst>
              <a:ext uri="{FF2B5EF4-FFF2-40B4-BE49-F238E27FC236}">
                <a16:creationId xmlns:a16="http://schemas.microsoft.com/office/drawing/2014/main" id="{3493C5C9-D3DA-7055-E5C7-BF77492AC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25" r="15108" b="55769"/>
          <a:stretch>
            <a:fillRect/>
          </a:stretch>
        </p:blipFill>
        <p:spPr>
          <a:xfrm>
            <a:off x="2038085" y="0"/>
            <a:ext cx="1519124" cy="3029964"/>
          </a:xfrm>
          <a:custGeom>
            <a:avLst/>
            <a:gdLst>
              <a:gd name="csX0" fmla="*/ 790184 w 1519124"/>
              <a:gd name="csY0" fmla="*/ 0 h 3029964"/>
              <a:gd name="csX1" fmla="*/ 1430251 w 1519124"/>
              <a:gd name="csY1" fmla="*/ 0 h 3029964"/>
              <a:gd name="csX2" fmla="*/ 1469488 w 1519124"/>
              <a:gd name="csY2" fmla="*/ 58229 h 3029964"/>
              <a:gd name="csX3" fmla="*/ 1502183 w 1519124"/>
              <a:gd name="csY3" fmla="*/ 369348 h 3029964"/>
              <a:gd name="csX4" fmla="*/ 800744 w 1519124"/>
              <a:gd name="csY4" fmla="*/ 2737217 h 3029964"/>
              <a:gd name="csX5" fmla="*/ 292749 w 1519124"/>
              <a:gd name="csY5" fmla="*/ 3013024 h 3029964"/>
              <a:gd name="csX6" fmla="*/ 16941 w 1519124"/>
              <a:gd name="csY6" fmla="*/ 2505029 h 3029964"/>
              <a:gd name="csX7" fmla="*/ 718380 w 1519124"/>
              <a:gd name="csY7" fmla="*/ 137160 h 3029964"/>
              <a:gd name="csX8" fmla="*/ 749739 w 1519124"/>
              <a:gd name="csY8" fmla="*/ 60537 h 3029964"/>
              <a:gd name="csX9" fmla="*/ 790184 w 1519124"/>
              <a:gd name="csY9" fmla="*/ 0 h 30299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519124" h="3029964">
                <a:moveTo>
                  <a:pt x="790184" y="0"/>
                </a:moveTo>
                <a:lnTo>
                  <a:pt x="1430251" y="0"/>
                </a:lnTo>
                <a:lnTo>
                  <a:pt x="1469488" y="58229"/>
                </a:lnTo>
                <a:cubicBezTo>
                  <a:pt x="1519400" y="150158"/>
                  <a:pt x="1534242" y="261128"/>
                  <a:pt x="1502183" y="369348"/>
                </a:cubicBezTo>
                <a:lnTo>
                  <a:pt x="800744" y="2737217"/>
                </a:lnTo>
                <a:cubicBezTo>
                  <a:pt x="736627" y="2953658"/>
                  <a:pt x="509190" y="3077141"/>
                  <a:pt x="292749" y="3013024"/>
                </a:cubicBezTo>
                <a:cubicBezTo>
                  <a:pt x="76308" y="2948908"/>
                  <a:pt x="-47175" y="2721470"/>
                  <a:pt x="16941" y="2505029"/>
                </a:cubicBezTo>
                <a:lnTo>
                  <a:pt x="718380" y="137160"/>
                </a:lnTo>
                <a:cubicBezTo>
                  <a:pt x="726395" y="110105"/>
                  <a:pt x="736961" y="84502"/>
                  <a:pt x="749739" y="60537"/>
                </a:cubicBezTo>
                <a:lnTo>
                  <a:pt x="790184" y="0"/>
                </a:lnTo>
                <a:close/>
              </a:path>
            </a:pathLst>
          </a:custGeom>
        </p:spPr>
      </p:pic>
      <p:pic>
        <p:nvPicPr>
          <p:cNvPr id="107" name="Picture 106" descr="A group of tall buildings&#10;&#10;AI-generated content may be incorrect.">
            <a:extLst>
              <a:ext uri="{FF2B5EF4-FFF2-40B4-BE49-F238E27FC236}">
                <a16:creationId xmlns:a16="http://schemas.microsoft.com/office/drawing/2014/main" id="{F001FC72-794A-9C52-AC5A-F3DB3B811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684" t="8175" r="1207" b="27759"/>
          <a:stretch>
            <a:fillRect/>
          </a:stretch>
        </p:blipFill>
        <p:spPr>
          <a:xfrm>
            <a:off x="2389747" y="504961"/>
            <a:ext cx="1875524" cy="4388669"/>
          </a:xfrm>
          <a:custGeom>
            <a:avLst/>
            <a:gdLst>
              <a:gd name="csX0" fmla="*/ 1501436 w 1875524"/>
              <a:gd name="csY0" fmla="*/ 1507 h 4388669"/>
              <a:gd name="csX1" fmla="*/ 1582776 w 1875524"/>
              <a:gd name="csY1" fmla="*/ 16942 h 4388669"/>
              <a:gd name="csX2" fmla="*/ 1858584 w 1875524"/>
              <a:gd name="csY2" fmla="*/ 524937 h 4388669"/>
              <a:gd name="csX3" fmla="*/ 800743 w 1875524"/>
              <a:gd name="csY3" fmla="*/ 4095922 h 4388669"/>
              <a:gd name="csX4" fmla="*/ 292748 w 1875524"/>
              <a:gd name="csY4" fmla="*/ 4371729 h 4388669"/>
              <a:gd name="csX5" fmla="*/ 16941 w 1875524"/>
              <a:gd name="csY5" fmla="*/ 3863734 h 4388669"/>
              <a:gd name="csX6" fmla="*/ 1074781 w 1875524"/>
              <a:gd name="csY6" fmla="*/ 292750 h 4388669"/>
              <a:gd name="csX7" fmla="*/ 1501436 w 1875524"/>
              <a:gd name="csY7" fmla="*/ 1507 h 43886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75524" h="4388669">
                <a:moveTo>
                  <a:pt x="1501436" y="1507"/>
                </a:moveTo>
                <a:cubicBezTo>
                  <a:pt x="1528494" y="3844"/>
                  <a:pt x="1555721" y="8927"/>
                  <a:pt x="1582776" y="16942"/>
                </a:cubicBezTo>
                <a:cubicBezTo>
                  <a:pt x="1799217" y="81059"/>
                  <a:pt x="1922700" y="308496"/>
                  <a:pt x="1858584" y="524937"/>
                </a:cubicBezTo>
                <a:lnTo>
                  <a:pt x="800743" y="4095922"/>
                </a:lnTo>
                <a:cubicBezTo>
                  <a:pt x="736626" y="4312363"/>
                  <a:pt x="509189" y="4435846"/>
                  <a:pt x="292748" y="4371729"/>
                </a:cubicBezTo>
                <a:cubicBezTo>
                  <a:pt x="76307" y="4307612"/>
                  <a:pt x="-47176" y="4080175"/>
                  <a:pt x="16941" y="3863734"/>
                </a:cubicBezTo>
                <a:lnTo>
                  <a:pt x="1074781" y="292750"/>
                </a:lnTo>
                <a:cubicBezTo>
                  <a:pt x="1130884" y="103364"/>
                  <a:pt x="1312028" y="-14852"/>
                  <a:pt x="1501436" y="1507"/>
                </a:cubicBezTo>
                <a:close/>
              </a:path>
            </a:pathLst>
          </a:custGeom>
        </p:spPr>
      </p:pic>
      <p:pic>
        <p:nvPicPr>
          <p:cNvPr id="106" name="Picture 105" descr="A group of tall buildings&#10;&#10;AI-generated content may be incorrect.">
            <a:extLst>
              <a:ext uri="{FF2B5EF4-FFF2-40B4-BE49-F238E27FC236}">
                <a16:creationId xmlns:a16="http://schemas.microsoft.com/office/drawing/2014/main" id="{E9483032-1A13-EF02-11D7-AC1494565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107" r="84728" b="21986"/>
          <a:stretch>
            <a:fillRect/>
          </a:stretch>
        </p:blipFill>
        <p:spPr>
          <a:xfrm>
            <a:off x="-620700" y="2541908"/>
            <a:ext cx="751595" cy="2802268"/>
          </a:xfrm>
          <a:custGeom>
            <a:avLst/>
            <a:gdLst>
              <a:gd name="csX0" fmla="*/ 377508 w 751595"/>
              <a:gd name="csY0" fmla="*/ 1507 h 2802268"/>
              <a:gd name="csX1" fmla="*/ 458848 w 751595"/>
              <a:gd name="csY1" fmla="*/ 16942 h 2802268"/>
              <a:gd name="csX2" fmla="*/ 734655 w 751595"/>
              <a:gd name="csY2" fmla="*/ 524937 h 2802268"/>
              <a:gd name="csX3" fmla="*/ 113697 w 751595"/>
              <a:gd name="csY3" fmla="*/ 2621126 h 2802268"/>
              <a:gd name="csX4" fmla="*/ 37710 w 751595"/>
              <a:gd name="csY4" fmla="*/ 2764548 h 2802268"/>
              <a:gd name="csX5" fmla="*/ 0 w 751595"/>
              <a:gd name="csY5" fmla="*/ 2802268 h 2802268"/>
              <a:gd name="csX6" fmla="*/ 0 w 751595"/>
              <a:gd name="csY6" fmla="*/ 189501 h 2802268"/>
              <a:gd name="csX7" fmla="*/ 26840 w 751595"/>
              <a:gd name="csY7" fmla="*/ 149327 h 2802268"/>
              <a:gd name="csX8" fmla="*/ 377508 w 751595"/>
              <a:gd name="csY8" fmla="*/ 1507 h 28022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51595" h="2802268">
                <a:moveTo>
                  <a:pt x="377508" y="1507"/>
                </a:moveTo>
                <a:cubicBezTo>
                  <a:pt x="404566" y="3844"/>
                  <a:pt x="431793" y="8928"/>
                  <a:pt x="458848" y="16942"/>
                </a:cubicBezTo>
                <a:cubicBezTo>
                  <a:pt x="675289" y="81059"/>
                  <a:pt x="798772" y="308496"/>
                  <a:pt x="734655" y="524937"/>
                </a:cubicBezTo>
                <a:lnTo>
                  <a:pt x="113697" y="2621126"/>
                </a:lnTo>
                <a:cubicBezTo>
                  <a:pt x="97668" y="2675236"/>
                  <a:pt x="71431" y="2723537"/>
                  <a:pt x="37710" y="2764548"/>
                </a:cubicBezTo>
                <a:lnTo>
                  <a:pt x="0" y="2802268"/>
                </a:lnTo>
                <a:lnTo>
                  <a:pt x="0" y="189501"/>
                </a:lnTo>
                <a:lnTo>
                  <a:pt x="26840" y="149327"/>
                </a:lnTo>
                <a:cubicBezTo>
                  <a:pt x="111141" y="46798"/>
                  <a:pt x="242216" y="-10178"/>
                  <a:pt x="377508" y="1507"/>
                </a:cubicBezTo>
                <a:close/>
              </a:path>
            </a:pathLst>
          </a:custGeom>
        </p:spPr>
      </p:pic>
      <p:pic>
        <p:nvPicPr>
          <p:cNvPr id="105" name="Picture 104" descr="A group of tall buildings&#10;&#10;AI-generated content may be incorrect.">
            <a:extLst>
              <a:ext uri="{FF2B5EF4-FFF2-40B4-BE49-F238E27FC236}">
                <a16:creationId xmlns:a16="http://schemas.microsoft.com/office/drawing/2014/main" id="{A6B0598B-86E2-FA5C-CDD0-8CA723430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51" t="44619" r="34106"/>
          <a:stretch>
            <a:fillRect/>
          </a:stretch>
        </p:blipFill>
        <p:spPr>
          <a:xfrm>
            <a:off x="784399" y="3056527"/>
            <a:ext cx="1837852" cy="3793750"/>
          </a:xfrm>
          <a:custGeom>
            <a:avLst/>
            <a:gdLst>
              <a:gd name="csX0" fmla="*/ 1463764 w 1837852"/>
              <a:gd name="csY0" fmla="*/ 1506 h 3793750"/>
              <a:gd name="csX1" fmla="*/ 1545104 w 1837852"/>
              <a:gd name="csY1" fmla="*/ 16941 h 3793750"/>
              <a:gd name="csX2" fmla="*/ 1820912 w 1837852"/>
              <a:gd name="csY2" fmla="*/ 524936 h 3793750"/>
              <a:gd name="csX3" fmla="*/ 852584 w 1837852"/>
              <a:gd name="csY3" fmla="*/ 3793750 h 3793750"/>
              <a:gd name="csX4" fmla="*/ 0 w 1837852"/>
              <a:gd name="csY4" fmla="*/ 3793750 h 3793750"/>
              <a:gd name="csX5" fmla="*/ 1037109 w 1837852"/>
              <a:gd name="csY5" fmla="*/ 292749 h 3793750"/>
              <a:gd name="csX6" fmla="*/ 1463764 w 1837852"/>
              <a:gd name="csY6" fmla="*/ 1506 h 37937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37852" h="3793750">
                <a:moveTo>
                  <a:pt x="1463764" y="1506"/>
                </a:moveTo>
                <a:cubicBezTo>
                  <a:pt x="1490822" y="3843"/>
                  <a:pt x="1518049" y="8927"/>
                  <a:pt x="1545104" y="16941"/>
                </a:cubicBezTo>
                <a:cubicBezTo>
                  <a:pt x="1761545" y="81058"/>
                  <a:pt x="1885028" y="308495"/>
                  <a:pt x="1820912" y="524936"/>
                </a:cubicBezTo>
                <a:lnTo>
                  <a:pt x="852584" y="3793750"/>
                </a:lnTo>
                <a:lnTo>
                  <a:pt x="0" y="3793750"/>
                </a:lnTo>
                <a:lnTo>
                  <a:pt x="1037109" y="292749"/>
                </a:lnTo>
                <a:cubicBezTo>
                  <a:pt x="1093211" y="103363"/>
                  <a:pt x="1274356" y="-14852"/>
                  <a:pt x="1463764" y="1506"/>
                </a:cubicBezTo>
                <a:close/>
              </a:path>
            </a:pathLst>
          </a:custGeom>
        </p:spPr>
      </p:pic>
      <p:pic>
        <p:nvPicPr>
          <p:cNvPr id="104" name="Picture 103" descr="A group of tall buildings&#10;&#10;AI-generated content may be incorrect.">
            <a:extLst>
              <a:ext uri="{FF2B5EF4-FFF2-40B4-BE49-F238E27FC236}">
                <a16:creationId xmlns:a16="http://schemas.microsoft.com/office/drawing/2014/main" id="{51069489-1D32-F9F7-20F0-0DE90D8E4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118" t="52336" r="2015" b="1162"/>
          <a:stretch>
            <a:fillRect/>
          </a:stretch>
        </p:blipFill>
        <p:spPr>
          <a:xfrm>
            <a:off x="2746148" y="3604952"/>
            <a:ext cx="1519123" cy="3185553"/>
          </a:xfrm>
          <a:custGeom>
            <a:avLst/>
            <a:gdLst>
              <a:gd name="csX0" fmla="*/ 1145035 w 1519123"/>
              <a:gd name="csY0" fmla="*/ 1507 h 3185553"/>
              <a:gd name="csX1" fmla="*/ 1226375 w 1519123"/>
              <a:gd name="csY1" fmla="*/ 16942 h 3185553"/>
              <a:gd name="csX2" fmla="*/ 1502183 w 1519123"/>
              <a:gd name="csY2" fmla="*/ 524937 h 3185553"/>
              <a:gd name="csX3" fmla="*/ 800744 w 1519123"/>
              <a:gd name="csY3" fmla="*/ 2892806 h 3185553"/>
              <a:gd name="csX4" fmla="*/ 292749 w 1519123"/>
              <a:gd name="csY4" fmla="*/ 3168613 h 3185553"/>
              <a:gd name="csX5" fmla="*/ 16941 w 1519123"/>
              <a:gd name="csY5" fmla="*/ 2660619 h 3185553"/>
              <a:gd name="csX6" fmla="*/ 718380 w 1519123"/>
              <a:gd name="csY6" fmla="*/ 292749 h 3185553"/>
              <a:gd name="csX7" fmla="*/ 1145035 w 1519123"/>
              <a:gd name="csY7" fmla="*/ 1507 h 31855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519123" h="3185553">
                <a:moveTo>
                  <a:pt x="1145035" y="1507"/>
                </a:moveTo>
                <a:cubicBezTo>
                  <a:pt x="1172093" y="3844"/>
                  <a:pt x="1199320" y="8928"/>
                  <a:pt x="1226375" y="16942"/>
                </a:cubicBezTo>
                <a:cubicBezTo>
                  <a:pt x="1442816" y="81059"/>
                  <a:pt x="1566300" y="308496"/>
                  <a:pt x="1502183" y="524937"/>
                </a:cubicBezTo>
                <a:lnTo>
                  <a:pt x="800744" y="2892806"/>
                </a:lnTo>
                <a:cubicBezTo>
                  <a:pt x="736627" y="3109247"/>
                  <a:pt x="509190" y="3232730"/>
                  <a:pt x="292749" y="3168613"/>
                </a:cubicBezTo>
                <a:cubicBezTo>
                  <a:pt x="76308" y="3104497"/>
                  <a:pt x="-47175" y="2877059"/>
                  <a:pt x="16941" y="2660619"/>
                </a:cubicBezTo>
                <a:lnTo>
                  <a:pt x="718380" y="292749"/>
                </a:lnTo>
                <a:cubicBezTo>
                  <a:pt x="774483" y="103363"/>
                  <a:pt x="955627" y="-14852"/>
                  <a:pt x="1145035" y="1507"/>
                </a:cubicBezTo>
                <a:close/>
              </a:path>
            </a:pathLst>
          </a:custGeom>
        </p:spPr>
      </p:pic>
      <p:pic>
        <p:nvPicPr>
          <p:cNvPr id="103" name="Picture 102" descr="A group of tall buildings&#10;&#10;AI-generated content may be incorrect.">
            <a:extLst>
              <a:ext uri="{FF2B5EF4-FFF2-40B4-BE49-F238E27FC236}">
                <a16:creationId xmlns:a16="http://schemas.microsoft.com/office/drawing/2014/main" id="{2474AA4B-9F54-D1EC-2475-7F15C69E2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80" t="61290" r="59402"/>
          <a:stretch>
            <a:fillRect/>
          </a:stretch>
        </p:blipFill>
        <p:spPr>
          <a:xfrm>
            <a:off x="-119711" y="4198552"/>
            <a:ext cx="1497000" cy="2651725"/>
          </a:xfrm>
          <a:custGeom>
            <a:avLst/>
            <a:gdLst>
              <a:gd name="csX0" fmla="*/ 1122912 w 1497000"/>
              <a:gd name="csY0" fmla="*/ 1506 h 2651725"/>
              <a:gd name="csX1" fmla="*/ 1204252 w 1497000"/>
              <a:gd name="csY1" fmla="*/ 16941 h 2651725"/>
              <a:gd name="csX2" fmla="*/ 1480060 w 1497000"/>
              <a:gd name="csY2" fmla="*/ 524936 h 2651725"/>
              <a:gd name="csX3" fmla="*/ 850037 w 1497000"/>
              <a:gd name="csY3" fmla="*/ 2651725 h 2651725"/>
              <a:gd name="csX4" fmla="*/ 85302 w 1497000"/>
              <a:gd name="csY4" fmla="*/ 2651725 h 2651725"/>
              <a:gd name="csX5" fmla="*/ 0 w 1497000"/>
              <a:gd name="csY5" fmla="*/ 2643126 h 2651725"/>
              <a:gd name="csX6" fmla="*/ 696257 w 1497000"/>
              <a:gd name="csY6" fmla="*/ 292748 h 2651725"/>
              <a:gd name="csX7" fmla="*/ 1122912 w 1497000"/>
              <a:gd name="csY7" fmla="*/ 1506 h 2651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497000" h="2651725">
                <a:moveTo>
                  <a:pt x="1122912" y="1506"/>
                </a:moveTo>
                <a:cubicBezTo>
                  <a:pt x="1149970" y="3843"/>
                  <a:pt x="1177197" y="8927"/>
                  <a:pt x="1204252" y="16941"/>
                </a:cubicBezTo>
                <a:cubicBezTo>
                  <a:pt x="1420693" y="81058"/>
                  <a:pt x="1544177" y="308495"/>
                  <a:pt x="1480060" y="524936"/>
                </a:cubicBezTo>
                <a:lnTo>
                  <a:pt x="850037" y="2651725"/>
                </a:lnTo>
                <a:lnTo>
                  <a:pt x="85302" y="2651725"/>
                </a:lnTo>
                <a:lnTo>
                  <a:pt x="0" y="2643126"/>
                </a:lnTo>
                <a:lnTo>
                  <a:pt x="696257" y="292748"/>
                </a:lnTo>
                <a:cubicBezTo>
                  <a:pt x="752359" y="103363"/>
                  <a:pt x="933504" y="-14852"/>
                  <a:pt x="1122912" y="1506"/>
                </a:cubicBezTo>
                <a:close/>
              </a:path>
            </a:pathLst>
          </a:custGeom>
        </p:spPr>
      </p:pic>
      <p:pic>
        <p:nvPicPr>
          <p:cNvPr id="102" name="Picture 101" descr="A group of tall buildings&#10;&#10;AI-generated content may be incorrect.">
            <a:extLst>
              <a:ext uri="{FF2B5EF4-FFF2-40B4-BE49-F238E27FC236}">
                <a16:creationId xmlns:a16="http://schemas.microsoft.com/office/drawing/2014/main" id="{6E6EC337-BB7A-7CFF-B823-B217248E6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14" t="71917" r="27498"/>
          <a:stretch>
            <a:fillRect/>
          </a:stretch>
        </p:blipFill>
        <p:spPr>
          <a:xfrm>
            <a:off x="1663557" y="4926527"/>
            <a:ext cx="1283898" cy="1923750"/>
          </a:xfrm>
          <a:custGeom>
            <a:avLst/>
            <a:gdLst>
              <a:gd name="csX0" fmla="*/ 909810 w 1283898"/>
              <a:gd name="csY0" fmla="*/ 1506 h 1923750"/>
              <a:gd name="csX1" fmla="*/ 991150 w 1283898"/>
              <a:gd name="csY1" fmla="*/ 16941 h 1923750"/>
              <a:gd name="csX2" fmla="*/ 1266958 w 1283898"/>
              <a:gd name="csY2" fmla="*/ 524936 h 1923750"/>
              <a:gd name="csX3" fmla="*/ 852584 w 1283898"/>
              <a:gd name="csY3" fmla="*/ 1923750 h 1923750"/>
              <a:gd name="csX4" fmla="*/ 0 w 1283898"/>
              <a:gd name="csY4" fmla="*/ 1923750 h 1923750"/>
              <a:gd name="csX5" fmla="*/ 483155 w 1283898"/>
              <a:gd name="csY5" fmla="*/ 292748 h 1923750"/>
              <a:gd name="csX6" fmla="*/ 909810 w 1283898"/>
              <a:gd name="csY6" fmla="*/ 1506 h 19237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83898" h="1923750">
                <a:moveTo>
                  <a:pt x="909810" y="1506"/>
                </a:moveTo>
                <a:cubicBezTo>
                  <a:pt x="936868" y="3843"/>
                  <a:pt x="964095" y="8927"/>
                  <a:pt x="991150" y="16941"/>
                </a:cubicBezTo>
                <a:cubicBezTo>
                  <a:pt x="1207591" y="81058"/>
                  <a:pt x="1331075" y="308495"/>
                  <a:pt x="1266958" y="524936"/>
                </a:cubicBezTo>
                <a:lnTo>
                  <a:pt x="852584" y="1923750"/>
                </a:lnTo>
                <a:lnTo>
                  <a:pt x="0" y="1923750"/>
                </a:lnTo>
                <a:lnTo>
                  <a:pt x="483155" y="292748"/>
                </a:lnTo>
                <a:cubicBezTo>
                  <a:pt x="539258" y="103363"/>
                  <a:pt x="720402" y="-14852"/>
                  <a:pt x="909810" y="1506"/>
                </a:cubicBezTo>
                <a:close/>
              </a:path>
            </a:pathLst>
          </a:custGeom>
        </p:spPr>
      </p:pic>
      <p:pic>
        <p:nvPicPr>
          <p:cNvPr id="101" name="Picture 100" descr="A group of tall buildings&#10;&#10;AI-generated content may be incorrect.">
            <a:extLst>
              <a:ext uri="{FF2B5EF4-FFF2-40B4-BE49-F238E27FC236}">
                <a16:creationId xmlns:a16="http://schemas.microsoft.com/office/drawing/2014/main" id="{57885B9B-9F5A-86AC-DCE3-05AB71F1A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58" t="-5621" r="67362" b="100000"/>
          <a:stretch>
            <a:fillRect/>
          </a:stretch>
        </p:blipFill>
        <p:spPr>
          <a:xfrm>
            <a:off x="159737" y="-385070"/>
            <a:ext cx="825826" cy="385070"/>
          </a:xfrm>
          <a:custGeom>
            <a:avLst/>
            <a:gdLst>
              <a:gd name="csX0" fmla="*/ 454004 w 825826"/>
              <a:gd name="csY0" fmla="*/ 1506 h 385070"/>
              <a:gd name="csX1" fmla="*/ 535344 w 825826"/>
              <a:gd name="csY1" fmla="*/ 16941 h 385070"/>
              <a:gd name="csX2" fmla="*/ 825543 w 825826"/>
              <a:gd name="csY2" fmla="*/ 363267 h 385070"/>
              <a:gd name="csX3" fmla="*/ 825826 w 825826"/>
              <a:gd name="csY3" fmla="*/ 385070 h 385070"/>
              <a:gd name="csX4" fmla="*/ 0 w 825826"/>
              <a:gd name="csY4" fmla="*/ 385070 h 385070"/>
              <a:gd name="csX5" fmla="*/ 27349 w 825826"/>
              <a:gd name="csY5" fmla="*/ 292748 h 385070"/>
              <a:gd name="csX6" fmla="*/ 454004 w 825826"/>
              <a:gd name="csY6" fmla="*/ 1506 h 3850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825826" h="385070">
                <a:moveTo>
                  <a:pt x="454004" y="1506"/>
                </a:moveTo>
                <a:cubicBezTo>
                  <a:pt x="481062" y="3843"/>
                  <a:pt x="508289" y="8926"/>
                  <a:pt x="535344" y="16941"/>
                </a:cubicBezTo>
                <a:cubicBezTo>
                  <a:pt x="697675" y="65029"/>
                  <a:pt x="807717" y="204984"/>
                  <a:pt x="825543" y="363267"/>
                </a:cubicBezTo>
                <a:lnTo>
                  <a:pt x="825826" y="385070"/>
                </a:lnTo>
                <a:lnTo>
                  <a:pt x="0" y="385070"/>
                </a:lnTo>
                <a:lnTo>
                  <a:pt x="27349" y="292748"/>
                </a:lnTo>
                <a:cubicBezTo>
                  <a:pt x="83451" y="103362"/>
                  <a:pt x="264596" y="-14853"/>
                  <a:pt x="454004" y="1506"/>
                </a:cubicBezTo>
                <a:close/>
              </a:path>
            </a:pathLst>
          </a:custGeom>
        </p:spPr>
      </p:pic>
      <p:pic>
        <p:nvPicPr>
          <p:cNvPr id="100" name="Picture 99" descr="A group of tall buildings&#10;&#10;AI-generated content may be incorrect.">
            <a:extLst>
              <a:ext uri="{FF2B5EF4-FFF2-40B4-BE49-F238E27FC236}">
                <a16:creationId xmlns:a16="http://schemas.microsoft.com/office/drawing/2014/main" id="{1D5C2981-E438-2CF1-0526-A7F06B0A8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04" t="-5264" r="49681" b="100000"/>
          <a:stretch>
            <a:fillRect/>
          </a:stretch>
        </p:blipFill>
        <p:spPr>
          <a:xfrm>
            <a:off x="1037998" y="-360618"/>
            <a:ext cx="817735" cy="360618"/>
          </a:xfrm>
          <a:custGeom>
            <a:avLst/>
            <a:gdLst>
              <a:gd name="csX0" fmla="*/ 446759 w 817735"/>
              <a:gd name="csY0" fmla="*/ 1506 h 360618"/>
              <a:gd name="csX1" fmla="*/ 528099 w 817735"/>
              <a:gd name="csY1" fmla="*/ 16941 h 360618"/>
              <a:gd name="csX2" fmla="*/ 801885 w 817735"/>
              <a:gd name="csY2" fmla="*/ 285993 h 360618"/>
              <a:gd name="csX3" fmla="*/ 817735 w 817735"/>
              <a:gd name="csY3" fmla="*/ 360618 h 360618"/>
              <a:gd name="csX4" fmla="*/ 0 w 817735"/>
              <a:gd name="csY4" fmla="*/ 360618 h 360618"/>
              <a:gd name="csX5" fmla="*/ 20105 w 817735"/>
              <a:gd name="csY5" fmla="*/ 292749 h 360618"/>
              <a:gd name="csX6" fmla="*/ 446759 w 817735"/>
              <a:gd name="csY6" fmla="*/ 1506 h 3606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817735" h="360618">
                <a:moveTo>
                  <a:pt x="446759" y="1506"/>
                </a:moveTo>
                <a:cubicBezTo>
                  <a:pt x="473817" y="3843"/>
                  <a:pt x="501044" y="8926"/>
                  <a:pt x="528099" y="16941"/>
                </a:cubicBezTo>
                <a:cubicBezTo>
                  <a:pt x="663375" y="57014"/>
                  <a:pt x="762339" y="160884"/>
                  <a:pt x="801885" y="285993"/>
                </a:cubicBezTo>
                <a:lnTo>
                  <a:pt x="817735" y="360618"/>
                </a:lnTo>
                <a:lnTo>
                  <a:pt x="0" y="360618"/>
                </a:lnTo>
                <a:lnTo>
                  <a:pt x="20105" y="292749"/>
                </a:lnTo>
                <a:cubicBezTo>
                  <a:pt x="76207" y="103363"/>
                  <a:pt x="257351" y="-14853"/>
                  <a:pt x="446759" y="1506"/>
                </a:cubicBezTo>
                <a:close/>
              </a:path>
            </a:pathLst>
          </a:custGeom>
        </p:spPr>
      </p:pic>
      <p:pic>
        <p:nvPicPr>
          <p:cNvPr id="99" name="Picture 98" descr="A group of tall buildings&#10;&#10;AI-generated content may be incorrect.">
            <a:extLst>
              <a:ext uri="{FF2B5EF4-FFF2-40B4-BE49-F238E27FC236}">
                <a16:creationId xmlns:a16="http://schemas.microsoft.com/office/drawing/2014/main" id="{F6589EFC-4F58-EE59-3DA5-C05882A36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049" t="-2733" r="34084" b="100000"/>
          <a:stretch>
            <a:fillRect/>
          </a:stretch>
        </p:blipFill>
        <p:spPr>
          <a:xfrm>
            <a:off x="1940839" y="-187203"/>
            <a:ext cx="682493" cy="187203"/>
          </a:xfrm>
          <a:custGeom>
            <a:avLst/>
            <a:gdLst>
              <a:gd name="csX0" fmla="*/ 375974 w 682493"/>
              <a:gd name="csY0" fmla="*/ 1506 h 187203"/>
              <a:gd name="csX1" fmla="*/ 457314 w 682493"/>
              <a:gd name="csY1" fmla="*/ 16941 h 187203"/>
              <a:gd name="csX2" fmla="*/ 656603 w 682493"/>
              <a:gd name="csY2" fmla="*/ 148781 h 187203"/>
              <a:gd name="csX3" fmla="*/ 682493 w 682493"/>
              <a:gd name="csY3" fmla="*/ 187203 h 187203"/>
              <a:gd name="csX4" fmla="*/ 0 w 682493"/>
              <a:gd name="csY4" fmla="*/ 187203 h 187203"/>
              <a:gd name="csX5" fmla="*/ 25305 w 682493"/>
              <a:gd name="csY5" fmla="*/ 149326 h 187203"/>
              <a:gd name="csX6" fmla="*/ 375974 w 682493"/>
              <a:gd name="csY6" fmla="*/ 1506 h 1872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82493" h="187203">
                <a:moveTo>
                  <a:pt x="375974" y="1506"/>
                </a:moveTo>
                <a:cubicBezTo>
                  <a:pt x="403032" y="3843"/>
                  <a:pt x="430259" y="8926"/>
                  <a:pt x="457314" y="16941"/>
                </a:cubicBezTo>
                <a:cubicBezTo>
                  <a:pt x="538480" y="40985"/>
                  <a:pt x="606573" y="87996"/>
                  <a:pt x="656603" y="148781"/>
                </a:cubicBezTo>
                <a:lnTo>
                  <a:pt x="682493" y="187203"/>
                </a:lnTo>
                <a:lnTo>
                  <a:pt x="0" y="187203"/>
                </a:lnTo>
                <a:lnTo>
                  <a:pt x="25305" y="149326"/>
                </a:lnTo>
                <a:cubicBezTo>
                  <a:pt x="109606" y="46796"/>
                  <a:pt x="240682" y="-10179"/>
                  <a:pt x="375974" y="1506"/>
                </a:cubicBezTo>
                <a:close/>
              </a:path>
            </a:pathLst>
          </a:custGeom>
        </p:spPr>
      </p:pic>
      <p:pic>
        <p:nvPicPr>
          <p:cNvPr id="98" name="Picture 97" descr="A group of tall buildings&#10;&#10;AI-generated content may be incorrect.">
            <a:extLst>
              <a:ext uri="{FF2B5EF4-FFF2-40B4-BE49-F238E27FC236}">
                <a16:creationId xmlns:a16="http://schemas.microsoft.com/office/drawing/2014/main" id="{D44959D2-108A-F906-4F59-EB5A224A5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080" t="-2271" r="16914" b="100000"/>
          <a:stretch>
            <a:fillRect/>
          </a:stretch>
        </p:blipFill>
        <p:spPr>
          <a:xfrm>
            <a:off x="2828269" y="-155588"/>
            <a:ext cx="640067" cy="155588"/>
          </a:xfrm>
          <a:custGeom>
            <a:avLst/>
            <a:gdLst>
              <a:gd name="csX0" fmla="*/ 354851 w 640067"/>
              <a:gd name="csY0" fmla="*/ 1506 h 155588"/>
              <a:gd name="csX1" fmla="*/ 436191 w 640067"/>
              <a:gd name="csY1" fmla="*/ 16941 h 155588"/>
              <a:gd name="csX2" fmla="*/ 635480 w 640067"/>
              <a:gd name="csY2" fmla="*/ 148781 h 155588"/>
              <a:gd name="csX3" fmla="*/ 640067 w 640067"/>
              <a:gd name="csY3" fmla="*/ 155588 h 155588"/>
              <a:gd name="csX4" fmla="*/ 0 w 640067"/>
              <a:gd name="csY4" fmla="*/ 155588 h 155588"/>
              <a:gd name="csX5" fmla="*/ 4183 w 640067"/>
              <a:gd name="csY5" fmla="*/ 149326 h 155588"/>
              <a:gd name="csX6" fmla="*/ 354851 w 640067"/>
              <a:gd name="csY6" fmla="*/ 1506 h 155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40067" h="155588">
                <a:moveTo>
                  <a:pt x="354851" y="1506"/>
                </a:moveTo>
                <a:cubicBezTo>
                  <a:pt x="381909" y="3843"/>
                  <a:pt x="409136" y="8926"/>
                  <a:pt x="436191" y="16941"/>
                </a:cubicBezTo>
                <a:cubicBezTo>
                  <a:pt x="517357" y="40985"/>
                  <a:pt x="585450" y="87996"/>
                  <a:pt x="635480" y="148781"/>
                </a:cubicBezTo>
                <a:lnTo>
                  <a:pt x="640067" y="155588"/>
                </a:lnTo>
                <a:lnTo>
                  <a:pt x="0" y="155588"/>
                </a:lnTo>
                <a:lnTo>
                  <a:pt x="4183" y="149326"/>
                </a:lnTo>
                <a:cubicBezTo>
                  <a:pt x="88484" y="46796"/>
                  <a:pt x="219559" y="-10179"/>
                  <a:pt x="354851" y="1506"/>
                </a:cubicBezTo>
                <a:close/>
              </a:path>
            </a:pathLst>
          </a:custGeom>
        </p:spPr>
      </p:pic>
      <p:pic>
        <p:nvPicPr>
          <p:cNvPr id="96" name="Picture 95" descr="A group of tall buildings&#10;&#10;AI-generated content may be incorrect.">
            <a:extLst>
              <a:ext uri="{FF2B5EF4-FFF2-40B4-BE49-F238E27FC236}">
                <a16:creationId xmlns:a16="http://schemas.microsoft.com/office/drawing/2014/main" id="{59F64A40-1677-B187-D67A-72AB2C399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960" t="39873" r="100000" b="20357"/>
          <a:stretch>
            <a:fillRect/>
          </a:stretch>
        </p:blipFill>
        <p:spPr>
          <a:xfrm>
            <a:off x="-1307746" y="2731409"/>
            <a:ext cx="687046" cy="2724372"/>
          </a:xfrm>
          <a:custGeom>
            <a:avLst/>
            <a:gdLst>
              <a:gd name="csX0" fmla="*/ 687046 w 687046"/>
              <a:gd name="csY0" fmla="*/ 0 h 2724372"/>
              <a:gd name="csX1" fmla="*/ 687046 w 687046"/>
              <a:gd name="csY1" fmla="*/ 2612767 h 2724372"/>
              <a:gd name="csX2" fmla="*/ 668903 w 687046"/>
              <a:gd name="csY2" fmla="*/ 2630914 h 2724372"/>
              <a:gd name="csX3" fmla="*/ 292748 w 687046"/>
              <a:gd name="csY3" fmla="*/ 2707432 h 2724372"/>
              <a:gd name="csX4" fmla="*/ 16940 w 687046"/>
              <a:gd name="csY4" fmla="*/ 2199437 h 2724372"/>
              <a:gd name="csX5" fmla="*/ 637899 w 687046"/>
              <a:gd name="csY5" fmla="*/ 103248 h 2724372"/>
              <a:gd name="csX6" fmla="*/ 669258 w 687046"/>
              <a:gd name="csY6" fmla="*/ 26625 h 2724372"/>
              <a:gd name="csX7" fmla="*/ 687046 w 687046"/>
              <a:gd name="csY7" fmla="*/ 0 h 2724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87046" h="2724372">
                <a:moveTo>
                  <a:pt x="687046" y="0"/>
                </a:moveTo>
                <a:lnTo>
                  <a:pt x="687046" y="2612767"/>
                </a:lnTo>
                <a:lnTo>
                  <a:pt x="668903" y="2630914"/>
                </a:lnTo>
                <a:cubicBezTo>
                  <a:pt x="567595" y="2714297"/>
                  <a:pt x="428024" y="2747505"/>
                  <a:pt x="292748" y="2707432"/>
                </a:cubicBezTo>
                <a:cubicBezTo>
                  <a:pt x="76307" y="2643316"/>
                  <a:pt x="-47176" y="2415878"/>
                  <a:pt x="16940" y="2199437"/>
                </a:cubicBezTo>
                <a:lnTo>
                  <a:pt x="637899" y="103248"/>
                </a:lnTo>
                <a:cubicBezTo>
                  <a:pt x="645914" y="76193"/>
                  <a:pt x="656480" y="50591"/>
                  <a:pt x="669258" y="26625"/>
                </a:cubicBezTo>
                <a:lnTo>
                  <a:pt x="687046" y="0"/>
                </a:lnTo>
                <a:close/>
              </a:path>
            </a:pathLst>
          </a:custGeom>
        </p:spPr>
      </p:pic>
      <p:pic>
        <p:nvPicPr>
          <p:cNvPr id="95" name="Picture 94" descr="A group of tall buildings&#10;&#10;AI-generated content may be incorrect.">
            <a:extLst>
              <a:ext uri="{FF2B5EF4-FFF2-40B4-BE49-F238E27FC236}">
                <a16:creationId xmlns:a16="http://schemas.microsoft.com/office/drawing/2014/main" id="{36D808A3-1A7D-5D74-5A67-55ED4F724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30" t="99874" r="72548" b="-7793"/>
          <a:stretch>
            <a:fillRect/>
          </a:stretch>
        </p:blipFill>
        <p:spPr>
          <a:xfrm>
            <a:off x="-141834" y="6841678"/>
            <a:ext cx="872160" cy="542426"/>
          </a:xfrm>
          <a:custGeom>
            <a:avLst/>
            <a:gdLst>
              <a:gd name="csX0" fmla="*/ 22123 w 872160"/>
              <a:gd name="csY0" fmla="*/ 0 h 542426"/>
              <a:gd name="csX1" fmla="*/ 107425 w 872160"/>
              <a:gd name="csY1" fmla="*/ 8599 h 542426"/>
              <a:gd name="csX2" fmla="*/ 872160 w 872160"/>
              <a:gd name="csY2" fmla="*/ 8599 h 542426"/>
              <a:gd name="csX3" fmla="*/ 800744 w 872160"/>
              <a:gd name="csY3" fmla="*/ 249679 h 542426"/>
              <a:gd name="csX4" fmla="*/ 292749 w 872160"/>
              <a:gd name="csY4" fmla="*/ 525486 h 542426"/>
              <a:gd name="csX5" fmla="*/ 16941 w 872160"/>
              <a:gd name="csY5" fmla="*/ 17492 h 542426"/>
              <a:gd name="csX6" fmla="*/ 22123 w 872160"/>
              <a:gd name="csY6" fmla="*/ 0 h 542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872160" h="542426">
                <a:moveTo>
                  <a:pt x="22123" y="0"/>
                </a:moveTo>
                <a:lnTo>
                  <a:pt x="107425" y="8599"/>
                </a:lnTo>
                <a:lnTo>
                  <a:pt x="872160" y="8599"/>
                </a:lnTo>
                <a:lnTo>
                  <a:pt x="800744" y="249679"/>
                </a:lnTo>
                <a:cubicBezTo>
                  <a:pt x="736627" y="466120"/>
                  <a:pt x="509190" y="589603"/>
                  <a:pt x="292749" y="525486"/>
                </a:cubicBezTo>
                <a:cubicBezTo>
                  <a:pt x="76308" y="461370"/>
                  <a:pt x="-47175" y="233932"/>
                  <a:pt x="16941" y="17492"/>
                </a:cubicBezTo>
                <a:lnTo>
                  <a:pt x="22123" y="0"/>
                </a:lnTo>
                <a:close/>
              </a:path>
            </a:pathLst>
          </a:custGeom>
        </p:spPr>
      </p:pic>
      <p:pic>
        <p:nvPicPr>
          <p:cNvPr id="94" name="Picture 93" descr="A group of tall buildings&#10;&#10;AI-generated content may be incorrect.">
            <a:extLst>
              <a:ext uri="{FF2B5EF4-FFF2-40B4-BE49-F238E27FC236}">
                <a16:creationId xmlns:a16="http://schemas.microsoft.com/office/drawing/2014/main" id="{CB3DA217-E0E6-D079-95C0-5F363D81C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85" t="100000" r="54126" b="-8685"/>
          <a:stretch>
            <a:fillRect/>
          </a:stretch>
        </p:blipFill>
        <p:spPr>
          <a:xfrm>
            <a:off x="746727" y="6850277"/>
            <a:ext cx="890256" cy="594918"/>
          </a:xfrm>
          <a:custGeom>
            <a:avLst/>
            <a:gdLst>
              <a:gd name="csX0" fmla="*/ 37672 w 890256"/>
              <a:gd name="csY0" fmla="*/ 0 h 594918"/>
              <a:gd name="csX1" fmla="*/ 890256 w 890256"/>
              <a:gd name="csY1" fmla="*/ 0 h 594918"/>
              <a:gd name="csX2" fmla="*/ 800743 w 890256"/>
              <a:gd name="csY2" fmla="*/ 302171 h 594918"/>
              <a:gd name="csX3" fmla="*/ 292748 w 890256"/>
              <a:gd name="csY3" fmla="*/ 577978 h 594918"/>
              <a:gd name="csX4" fmla="*/ 16941 w 890256"/>
              <a:gd name="csY4" fmla="*/ 69983 h 594918"/>
              <a:gd name="csX5" fmla="*/ 37672 w 890256"/>
              <a:gd name="csY5" fmla="*/ 0 h 59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90256" h="594918">
                <a:moveTo>
                  <a:pt x="37672" y="0"/>
                </a:moveTo>
                <a:lnTo>
                  <a:pt x="890256" y="0"/>
                </a:lnTo>
                <a:lnTo>
                  <a:pt x="800743" y="302171"/>
                </a:lnTo>
                <a:cubicBezTo>
                  <a:pt x="736626" y="518612"/>
                  <a:pt x="509189" y="642095"/>
                  <a:pt x="292748" y="577978"/>
                </a:cubicBezTo>
                <a:cubicBezTo>
                  <a:pt x="76307" y="513861"/>
                  <a:pt x="-47176" y="286424"/>
                  <a:pt x="16941" y="69983"/>
                </a:cubicBezTo>
                <a:lnTo>
                  <a:pt x="37672" y="0"/>
                </a:lnTo>
                <a:close/>
              </a:path>
            </a:pathLst>
          </a:custGeom>
        </p:spPr>
      </p:pic>
      <p:pic>
        <p:nvPicPr>
          <p:cNvPr id="93" name="Picture 92" descr="A group of tall buildings&#10;&#10;AI-generated content may be incorrect.">
            <a:extLst>
              <a:ext uri="{FF2B5EF4-FFF2-40B4-BE49-F238E27FC236}">
                <a16:creationId xmlns:a16="http://schemas.microsoft.com/office/drawing/2014/main" id="{CCF37ACF-0024-7F02-4770-F2A642EC5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35" t="100000" r="36262" b="-18420"/>
          <a:stretch>
            <a:fillRect/>
          </a:stretch>
        </p:blipFill>
        <p:spPr>
          <a:xfrm>
            <a:off x="1428332" y="6850277"/>
            <a:ext cx="1087809" cy="1261802"/>
          </a:xfrm>
          <a:custGeom>
            <a:avLst/>
            <a:gdLst>
              <a:gd name="csX0" fmla="*/ 235225 w 1087809"/>
              <a:gd name="csY0" fmla="*/ 0 h 1261802"/>
              <a:gd name="csX1" fmla="*/ 1087809 w 1087809"/>
              <a:gd name="csY1" fmla="*/ 0 h 1261802"/>
              <a:gd name="csX2" fmla="*/ 800744 w 1087809"/>
              <a:gd name="csY2" fmla="*/ 969055 h 1261802"/>
              <a:gd name="csX3" fmla="*/ 292749 w 1087809"/>
              <a:gd name="csY3" fmla="*/ 1244862 h 1261802"/>
              <a:gd name="csX4" fmla="*/ 16941 w 1087809"/>
              <a:gd name="csY4" fmla="*/ 736868 h 1261802"/>
              <a:gd name="csX5" fmla="*/ 235225 w 1087809"/>
              <a:gd name="csY5" fmla="*/ 0 h 1261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087809" h="1261802">
                <a:moveTo>
                  <a:pt x="235225" y="0"/>
                </a:moveTo>
                <a:lnTo>
                  <a:pt x="1087809" y="0"/>
                </a:lnTo>
                <a:lnTo>
                  <a:pt x="800744" y="969055"/>
                </a:lnTo>
                <a:cubicBezTo>
                  <a:pt x="736627" y="1185496"/>
                  <a:pt x="509190" y="1308979"/>
                  <a:pt x="292749" y="1244862"/>
                </a:cubicBezTo>
                <a:cubicBezTo>
                  <a:pt x="76308" y="1180746"/>
                  <a:pt x="-47175" y="953308"/>
                  <a:pt x="16941" y="736868"/>
                </a:cubicBezTo>
                <a:lnTo>
                  <a:pt x="235225" y="0"/>
                </a:lnTo>
                <a:close/>
              </a:path>
            </a:pathLst>
          </a:custGeom>
        </p:spPr>
      </p:pic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3D82C7E0-90D4-948C-CF15-59A035BAF766}"/>
              </a:ext>
            </a:extLst>
          </p:cNvPr>
          <p:cNvSpPr/>
          <p:nvPr/>
        </p:nvSpPr>
        <p:spPr>
          <a:xfrm rot="1036150">
            <a:off x="11307147" y="673128"/>
            <a:ext cx="690465" cy="1064839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8" name="Picture 57" descr="A map of the world&#10;&#10;AI-generated content may be incorrect.">
            <a:extLst>
              <a:ext uri="{FF2B5EF4-FFF2-40B4-BE49-F238E27FC236}">
                <a16:creationId xmlns:a16="http://schemas.microsoft.com/office/drawing/2014/main" id="{8FFAA361-F64A-33D5-A194-051BAE9B72E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0" b="10604"/>
          <a:stretch>
            <a:fillRect/>
          </a:stretch>
        </p:blipFill>
        <p:spPr>
          <a:xfrm>
            <a:off x="3999240" y="1273922"/>
            <a:ext cx="7820810" cy="4522787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BE81A148-DBAC-624A-C87F-F5B2BF5AA404}"/>
              </a:ext>
            </a:extLst>
          </p:cNvPr>
          <p:cNvGrpSpPr/>
          <p:nvPr/>
        </p:nvGrpSpPr>
        <p:grpSpPr>
          <a:xfrm>
            <a:off x="5367946" y="6094465"/>
            <a:ext cx="6135669" cy="381965"/>
            <a:chOff x="941046" y="5878383"/>
            <a:chExt cx="6135669" cy="38196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91AAD9C-69F8-A9B5-DF67-8D506ACE39AF}"/>
                </a:ext>
              </a:extLst>
            </p:cNvPr>
            <p:cNvGrpSpPr/>
            <p:nvPr/>
          </p:nvGrpSpPr>
          <p:grpSpPr>
            <a:xfrm>
              <a:off x="941046" y="5878384"/>
              <a:ext cx="1962539" cy="381964"/>
              <a:chOff x="1700009" y="6356021"/>
              <a:chExt cx="1962539" cy="38196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115B6C3-A2B2-E578-1596-DAD906B60155}"/>
                  </a:ext>
                </a:extLst>
              </p:cNvPr>
              <p:cNvSpPr txBox="1"/>
              <p:nvPr/>
            </p:nvSpPr>
            <p:spPr>
              <a:xfrm>
                <a:off x="2029690" y="6376957"/>
                <a:ext cx="16328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>
                    <a:solidFill>
                      <a:schemeClr val="bg2">
                        <a:lumMod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www.mobile-id.vn</a:t>
                </a:r>
                <a:endParaRPr lang="vi-VN" sz="1400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45" name="Graphic 44" descr="Internet with solid fill">
                <a:extLst>
                  <a:ext uri="{FF2B5EF4-FFF2-40B4-BE49-F238E27FC236}">
                    <a16:creationId xmlns:a16="http://schemas.microsoft.com/office/drawing/2014/main" id="{8FC58B79-74AD-4AF4-4DB6-F81D689ED1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700009" y="6356021"/>
                <a:ext cx="381964" cy="381964"/>
              </a:xfrm>
              <a:prstGeom prst="rect">
                <a:avLst/>
              </a:prstGeom>
            </p:spPr>
          </p:pic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5DC8D04-DFFC-3CFE-C301-91A6AA402CD3}"/>
                </a:ext>
              </a:extLst>
            </p:cNvPr>
            <p:cNvGrpSpPr/>
            <p:nvPr/>
          </p:nvGrpSpPr>
          <p:grpSpPr>
            <a:xfrm>
              <a:off x="3188418" y="5878383"/>
              <a:ext cx="1650728" cy="381965"/>
              <a:chOff x="3974359" y="6314493"/>
              <a:chExt cx="1650728" cy="38196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34E7A7C-33B2-6690-FC0B-AB59F50861D7}"/>
                  </a:ext>
                </a:extLst>
              </p:cNvPr>
              <p:cNvSpPr txBox="1"/>
              <p:nvPr/>
            </p:nvSpPr>
            <p:spPr>
              <a:xfrm>
                <a:off x="3992229" y="6376957"/>
                <a:ext cx="16328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2">
                        <a:lumMod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1900 6884</a:t>
                </a:r>
                <a:endParaRPr lang="vi-VN" sz="1400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48" name="Graphic 47" descr="Speaker phone with solid fill">
                <a:extLst>
                  <a:ext uri="{FF2B5EF4-FFF2-40B4-BE49-F238E27FC236}">
                    <a16:creationId xmlns:a16="http://schemas.microsoft.com/office/drawing/2014/main" id="{AF6ABBA8-15C1-682A-74E3-21BE4F41D3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974359" y="6314493"/>
                <a:ext cx="381965" cy="381965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949F149-9D89-5D69-6D11-3315DD29D855}"/>
                </a:ext>
              </a:extLst>
            </p:cNvPr>
            <p:cNvGrpSpPr/>
            <p:nvPr/>
          </p:nvGrpSpPr>
          <p:grpSpPr>
            <a:xfrm>
              <a:off x="5123979" y="5913124"/>
              <a:ext cx="1952736" cy="347224"/>
              <a:chOff x="5554934" y="6337510"/>
              <a:chExt cx="1952736" cy="347224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D19FA84-DECB-73D9-E4EF-AA8A7E738704}"/>
                  </a:ext>
                </a:extLst>
              </p:cNvPr>
              <p:cNvSpPr txBox="1"/>
              <p:nvPr/>
            </p:nvSpPr>
            <p:spPr>
              <a:xfrm>
                <a:off x="5874812" y="6376957"/>
                <a:ext cx="16328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>
                    <a:solidFill>
                      <a:schemeClr val="bg2">
                        <a:lumMod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info@mobile-id.vn</a:t>
                </a:r>
                <a:endParaRPr lang="vi-VN" sz="1400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51" name="Graphic 50" descr="Email with solid fill">
                <a:extLst>
                  <a:ext uri="{FF2B5EF4-FFF2-40B4-BE49-F238E27FC236}">
                    <a16:creationId xmlns:a16="http://schemas.microsoft.com/office/drawing/2014/main" id="{14053CF7-77CD-09F9-F3B7-DC6ECF04D6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554934" y="6337510"/>
                <a:ext cx="319878" cy="319878"/>
              </a:xfrm>
              <a:prstGeom prst="rect">
                <a:avLst/>
              </a:prstGeom>
            </p:spPr>
          </p:pic>
        </p:grpSp>
      </p:grp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B6F3D109-8CEF-BEC0-1162-AC58BF85BA57}"/>
              </a:ext>
            </a:extLst>
          </p:cNvPr>
          <p:cNvSpPr/>
          <p:nvPr/>
        </p:nvSpPr>
        <p:spPr>
          <a:xfrm>
            <a:off x="3573624" y="1324947"/>
            <a:ext cx="8442940" cy="3722913"/>
          </a:xfrm>
          <a:prstGeom prst="roundRect">
            <a:avLst/>
          </a:prstGeom>
          <a:noFill/>
          <a:ln>
            <a:solidFill>
              <a:srgbClr val="005EA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10B882-18AC-7AA9-A037-99A0F6A74A80}"/>
              </a:ext>
            </a:extLst>
          </p:cNvPr>
          <p:cNvSpPr txBox="1"/>
          <p:nvPr/>
        </p:nvSpPr>
        <p:spPr>
          <a:xfrm>
            <a:off x="3649825" y="2367992"/>
            <a:ext cx="83477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ỨNG DỤNG KÝ SỐ QUA </a:t>
            </a:r>
            <a:r>
              <a:rPr lang="en-US" sz="4500" b="1" dirty="0" err="1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VNeID</a:t>
            </a:r>
            <a:r>
              <a:rPr lang="en-US" sz="4500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DFE23A-95E0-1392-372F-2D045B5BD877}"/>
              </a:ext>
            </a:extLst>
          </p:cNvPr>
          <p:cNvSpPr txBox="1"/>
          <p:nvPr/>
        </p:nvSpPr>
        <p:spPr>
          <a:xfrm>
            <a:off x="3678322" y="3215825"/>
            <a:ext cx="833824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rPr>
              <a:t>TẠI NGÂN HÀNG</a:t>
            </a:r>
            <a:endParaRPr lang="vi-VN" sz="4500" b="1" dirty="0">
              <a:solidFill>
                <a:srgbClr val="005EA9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CA9F045A-DFC8-8750-1072-15F3F07B9F13}"/>
              </a:ext>
            </a:extLst>
          </p:cNvPr>
          <p:cNvSpPr/>
          <p:nvPr/>
        </p:nvSpPr>
        <p:spPr>
          <a:xfrm rot="842377">
            <a:off x="11075437" y="858416"/>
            <a:ext cx="690465" cy="1064839"/>
          </a:xfrm>
          <a:prstGeom prst="roundRect">
            <a:avLst>
              <a:gd name="adj" fmla="val 50000"/>
            </a:avLst>
          </a:prstGeom>
          <a:solidFill>
            <a:srgbClr val="005E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ADD211-023B-6D85-0D7D-090A0D277605}"/>
              </a:ext>
            </a:extLst>
          </p:cNvPr>
          <p:cNvSpPr txBox="1"/>
          <p:nvPr/>
        </p:nvSpPr>
        <p:spPr>
          <a:xfrm>
            <a:off x="4132255" y="4317979"/>
            <a:ext cx="7820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Roboto" pitchFamily="2" charset="0"/>
                <a:ea typeface="Roboto" pitchFamily="2" charset="0"/>
              </a:rPr>
              <a:t>RSHUB</a:t>
            </a:r>
            <a:r>
              <a:rPr lang="en-US" dirty="0">
                <a:latin typeface="Roboto" pitchFamily="2" charset="0"/>
                <a:ea typeface="Roboto" pitchFamily="2" charset="0"/>
              </a:rPr>
              <a:t> - NỀN TẢNG DIGITAL TRUST CHO NGÂN HÀNG &amp; TÀI CHÍNH SỐ</a:t>
            </a:r>
          </a:p>
        </p:txBody>
      </p:sp>
    </p:spTree>
    <p:extLst>
      <p:ext uri="{BB962C8B-B14F-4D97-AF65-F5344CB8AC3E}">
        <p14:creationId xmlns:p14="http://schemas.microsoft.com/office/powerpoint/2010/main" val="258079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20" grpId="0"/>
      <p:bldP spid="21" grpId="0"/>
      <p:bldP spid="6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DC0129-7883-03E4-B4E6-A7E0B8FBD83E}"/>
              </a:ext>
            </a:extLst>
          </p:cNvPr>
          <p:cNvSpPr/>
          <p:nvPr/>
        </p:nvSpPr>
        <p:spPr>
          <a:xfrm>
            <a:off x="452581" y="265545"/>
            <a:ext cx="3574473" cy="6326909"/>
          </a:xfrm>
          <a:prstGeom prst="roundRect">
            <a:avLst>
              <a:gd name="adj" fmla="val 50000"/>
            </a:avLst>
          </a:prstGeom>
          <a:solidFill>
            <a:srgbClr val="005EA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644952E-9761-6FBE-0E4F-B20A333C2259}"/>
              </a:ext>
            </a:extLst>
          </p:cNvPr>
          <p:cNvSpPr/>
          <p:nvPr/>
        </p:nvSpPr>
        <p:spPr>
          <a:xfrm>
            <a:off x="226290" y="0"/>
            <a:ext cx="3985492" cy="674485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9C8DE5-3981-A5CA-12F4-72CA1F25C55D}"/>
              </a:ext>
            </a:extLst>
          </p:cNvPr>
          <p:cNvGrpSpPr/>
          <p:nvPr/>
        </p:nvGrpSpPr>
        <p:grpSpPr>
          <a:xfrm>
            <a:off x="4438073" y="1263967"/>
            <a:ext cx="7394805" cy="960581"/>
            <a:chOff x="4655123" y="1403927"/>
            <a:chExt cx="7394805" cy="96058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FD3B383-1F51-98E5-503C-58EEC4CDB1D5}"/>
                </a:ext>
              </a:extLst>
            </p:cNvPr>
            <p:cNvSpPr/>
            <p:nvPr/>
          </p:nvSpPr>
          <p:spPr>
            <a:xfrm>
              <a:off x="5412503" y="1574799"/>
              <a:ext cx="6637425" cy="618837"/>
            </a:xfrm>
            <a:prstGeom prst="roundRect">
              <a:avLst/>
            </a:prstGeom>
            <a:solidFill>
              <a:srgbClr val="005EA9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37899F-4664-3CDB-2611-F78B0A1E7744}"/>
                </a:ext>
              </a:extLst>
            </p:cNvPr>
            <p:cNvSpPr/>
            <p:nvPr/>
          </p:nvSpPr>
          <p:spPr>
            <a:xfrm>
              <a:off x="4655123" y="1403927"/>
              <a:ext cx="960581" cy="9605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5AAE32-DC7D-6E06-68E9-8FBBB0D83A32}"/>
                </a:ext>
              </a:extLst>
            </p:cNvPr>
            <p:cNvSpPr txBox="1"/>
            <p:nvPr/>
          </p:nvSpPr>
          <p:spPr>
            <a:xfrm>
              <a:off x="4807521" y="1639638"/>
              <a:ext cx="64654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1</a:t>
              </a:r>
              <a:endParaRPr lang="vi-VN" sz="3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A3A241-28A1-894C-C4F6-B50054691EB4}"/>
                </a:ext>
              </a:extLst>
            </p:cNvPr>
            <p:cNvSpPr txBox="1"/>
            <p:nvPr/>
          </p:nvSpPr>
          <p:spPr>
            <a:xfrm>
              <a:off x="5768101" y="1684162"/>
              <a:ext cx="56525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TỔNG QUAN VỀ ỨNG DỤNG KÝ SỐ QUA </a:t>
              </a:r>
              <a:r>
                <a:rPr lang="en-US" sz="2000" b="1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endParaRPr lang="vi-VN" sz="2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B9A1B9-E62D-BB43-790A-A23C8A871200}"/>
              </a:ext>
            </a:extLst>
          </p:cNvPr>
          <p:cNvSpPr txBox="1"/>
          <p:nvPr/>
        </p:nvSpPr>
        <p:spPr>
          <a:xfrm>
            <a:off x="4438073" y="299620"/>
            <a:ext cx="2414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MỤC LỤC</a:t>
            </a:r>
            <a:endParaRPr lang="vi-VN" sz="4000" b="1" dirty="0">
              <a:solidFill>
                <a:schemeClr val="bg2">
                  <a:lumMod val="2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F6D4D7-BE73-E6F5-8611-219FFA73F5B6}"/>
              </a:ext>
            </a:extLst>
          </p:cNvPr>
          <p:cNvGrpSpPr/>
          <p:nvPr/>
        </p:nvGrpSpPr>
        <p:grpSpPr>
          <a:xfrm>
            <a:off x="4438073" y="2295993"/>
            <a:ext cx="7394805" cy="960581"/>
            <a:chOff x="4655123" y="1403927"/>
            <a:chExt cx="6945745" cy="960581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D758689-EDC6-545E-0481-D7C2A1C1133A}"/>
                </a:ext>
              </a:extLst>
            </p:cNvPr>
            <p:cNvSpPr/>
            <p:nvPr/>
          </p:nvSpPr>
          <p:spPr>
            <a:xfrm>
              <a:off x="5412504" y="1574799"/>
              <a:ext cx="6188364" cy="618837"/>
            </a:xfrm>
            <a:prstGeom prst="roundRect">
              <a:avLst/>
            </a:prstGeom>
            <a:solidFill>
              <a:srgbClr val="005EA9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53B4182-2085-9A03-9C82-5972E7B3AED9}"/>
                </a:ext>
              </a:extLst>
            </p:cNvPr>
            <p:cNvSpPr/>
            <p:nvPr/>
          </p:nvSpPr>
          <p:spPr>
            <a:xfrm>
              <a:off x="4655123" y="1403927"/>
              <a:ext cx="960581" cy="9605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2AD75F-E768-4F32-95F2-F2360AACA355}"/>
                </a:ext>
              </a:extLst>
            </p:cNvPr>
            <p:cNvSpPr txBox="1"/>
            <p:nvPr/>
          </p:nvSpPr>
          <p:spPr>
            <a:xfrm>
              <a:off x="4807521" y="1639638"/>
              <a:ext cx="64654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2</a:t>
              </a:r>
              <a:endParaRPr lang="vi-VN" sz="3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74B1D80-29D6-A002-1CBB-6661B91EB06F}"/>
                </a:ext>
              </a:extLst>
            </p:cNvPr>
            <p:cNvSpPr txBox="1"/>
            <p:nvPr/>
          </p:nvSpPr>
          <p:spPr>
            <a:xfrm>
              <a:off x="5768101" y="1684162"/>
              <a:ext cx="56525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DANH MỤC CÁC NGHIỆP VỤ CẦN KÝ SỐ</a:t>
              </a:r>
              <a:endParaRPr lang="vi-VN" sz="2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028C38D-9F86-45F5-9DA4-63266E129F6F}"/>
              </a:ext>
            </a:extLst>
          </p:cNvPr>
          <p:cNvGrpSpPr/>
          <p:nvPr/>
        </p:nvGrpSpPr>
        <p:grpSpPr>
          <a:xfrm>
            <a:off x="4438073" y="4360045"/>
            <a:ext cx="7394803" cy="960581"/>
            <a:chOff x="4655123" y="1403927"/>
            <a:chExt cx="7394803" cy="96058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2401F57-37B5-E0CB-B19A-D757FCF72F42}"/>
                </a:ext>
              </a:extLst>
            </p:cNvPr>
            <p:cNvSpPr/>
            <p:nvPr/>
          </p:nvSpPr>
          <p:spPr>
            <a:xfrm>
              <a:off x="5412503" y="1574799"/>
              <a:ext cx="6637423" cy="618837"/>
            </a:xfrm>
            <a:prstGeom prst="roundRect">
              <a:avLst/>
            </a:prstGeom>
            <a:solidFill>
              <a:srgbClr val="005EA9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C300DC1-CF0C-E3DC-64B9-269C5F7ED5D9}"/>
                </a:ext>
              </a:extLst>
            </p:cNvPr>
            <p:cNvSpPr/>
            <p:nvPr/>
          </p:nvSpPr>
          <p:spPr>
            <a:xfrm>
              <a:off x="4655123" y="1403927"/>
              <a:ext cx="960581" cy="9605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E56D565-AA13-6E54-2ED3-C85A52EE9C80}"/>
                </a:ext>
              </a:extLst>
            </p:cNvPr>
            <p:cNvSpPr txBox="1"/>
            <p:nvPr/>
          </p:nvSpPr>
          <p:spPr>
            <a:xfrm>
              <a:off x="4807521" y="1639638"/>
              <a:ext cx="64654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4</a:t>
              </a:r>
              <a:endParaRPr lang="vi-VN" sz="3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0F80423-729F-8DE9-5B08-9BE469ECF706}"/>
                </a:ext>
              </a:extLst>
            </p:cNvPr>
            <p:cNvSpPr txBox="1"/>
            <p:nvPr/>
          </p:nvSpPr>
          <p:spPr>
            <a:xfrm>
              <a:off x="5768101" y="1684162"/>
              <a:ext cx="62818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PHÂN TÍCH ROI, S-W-O-T VÀ COST – BENEFITS </a:t>
              </a:r>
              <a:endParaRPr lang="vi-VN" sz="2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62E6B05-330C-653A-D048-57062335AFD3}"/>
              </a:ext>
            </a:extLst>
          </p:cNvPr>
          <p:cNvGrpSpPr/>
          <p:nvPr/>
        </p:nvGrpSpPr>
        <p:grpSpPr>
          <a:xfrm>
            <a:off x="4438073" y="5392072"/>
            <a:ext cx="7550728" cy="960581"/>
            <a:chOff x="4655123" y="1403927"/>
            <a:chExt cx="7550728" cy="960581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CD39EA2-DD73-EF19-ECDD-C84D5363859C}"/>
                </a:ext>
              </a:extLst>
            </p:cNvPr>
            <p:cNvSpPr/>
            <p:nvPr/>
          </p:nvSpPr>
          <p:spPr>
            <a:xfrm>
              <a:off x="5412504" y="1574799"/>
              <a:ext cx="6637422" cy="618837"/>
            </a:xfrm>
            <a:prstGeom prst="roundRect">
              <a:avLst/>
            </a:prstGeom>
            <a:solidFill>
              <a:srgbClr val="005EA9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20340AB-E05E-82B3-B76A-C48342CAA129}"/>
                </a:ext>
              </a:extLst>
            </p:cNvPr>
            <p:cNvSpPr/>
            <p:nvPr/>
          </p:nvSpPr>
          <p:spPr>
            <a:xfrm>
              <a:off x="4655123" y="1403927"/>
              <a:ext cx="960581" cy="9605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EF05261-A342-512A-3777-2191F5009EF6}"/>
                </a:ext>
              </a:extLst>
            </p:cNvPr>
            <p:cNvSpPr txBox="1"/>
            <p:nvPr/>
          </p:nvSpPr>
          <p:spPr>
            <a:xfrm>
              <a:off x="4807521" y="1639638"/>
              <a:ext cx="64654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5</a:t>
              </a:r>
              <a:endParaRPr lang="vi-VN" sz="3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96C75F5-3530-EE6D-08EC-3F2FE85CF247}"/>
                </a:ext>
              </a:extLst>
            </p:cNvPr>
            <p:cNvSpPr txBox="1"/>
            <p:nvPr/>
          </p:nvSpPr>
          <p:spPr>
            <a:xfrm>
              <a:off x="5768101" y="1684162"/>
              <a:ext cx="6437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TỔNG QUAN MÔ HÌNH KINH DOANH</a:t>
              </a:r>
              <a:endParaRPr lang="vi-VN" sz="2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AA5EF2C-331E-4A69-4B10-34B6F1362151}"/>
              </a:ext>
            </a:extLst>
          </p:cNvPr>
          <p:cNvGrpSpPr/>
          <p:nvPr/>
        </p:nvGrpSpPr>
        <p:grpSpPr>
          <a:xfrm>
            <a:off x="4438073" y="3328019"/>
            <a:ext cx="7394805" cy="960581"/>
            <a:chOff x="4655123" y="1403927"/>
            <a:chExt cx="7394805" cy="96058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CF2B139-B3EA-1090-1386-96E2547006A3}"/>
                </a:ext>
              </a:extLst>
            </p:cNvPr>
            <p:cNvSpPr/>
            <p:nvPr/>
          </p:nvSpPr>
          <p:spPr>
            <a:xfrm>
              <a:off x="5412504" y="1574799"/>
              <a:ext cx="6637424" cy="618837"/>
            </a:xfrm>
            <a:prstGeom prst="roundRect">
              <a:avLst/>
            </a:prstGeom>
            <a:solidFill>
              <a:srgbClr val="005EA9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736BC5A-533B-6AF4-7B69-3B1373D8777F}"/>
                </a:ext>
              </a:extLst>
            </p:cNvPr>
            <p:cNvSpPr/>
            <p:nvPr/>
          </p:nvSpPr>
          <p:spPr>
            <a:xfrm>
              <a:off x="4655123" y="1403927"/>
              <a:ext cx="960581" cy="9605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466C3B8-DD21-1BFE-EA7B-82C349210366}"/>
                </a:ext>
              </a:extLst>
            </p:cNvPr>
            <p:cNvSpPr txBox="1"/>
            <p:nvPr/>
          </p:nvSpPr>
          <p:spPr>
            <a:xfrm>
              <a:off x="4807521" y="1639638"/>
              <a:ext cx="64654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3</a:t>
              </a:r>
              <a:endParaRPr lang="vi-VN" sz="3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741728-2DD8-C7E1-C3B1-2C849D91EEC3}"/>
                </a:ext>
              </a:extLst>
            </p:cNvPr>
            <p:cNvSpPr txBox="1"/>
            <p:nvPr/>
          </p:nvSpPr>
          <p:spPr>
            <a:xfrm>
              <a:off x="5768101" y="1684162"/>
              <a:ext cx="56525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GIẢI PHÁP KÝ SỐ QUA </a:t>
              </a:r>
              <a:r>
                <a:rPr lang="en-US" sz="2000" b="1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endParaRPr lang="vi-VN" sz="2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pic>
        <p:nvPicPr>
          <p:cNvPr id="33" name="Picture 32" descr="A group of tall buildings&#10;&#10;AI-generated content may be incorrect.">
            <a:extLst>
              <a:ext uri="{FF2B5EF4-FFF2-40B4-BE49-F238E27FC236}">
                <a16:creationId xmlns:a16="http://schemas.microsoft.com/office/drawing/2014/main" id="{3B9C8367-1DCE-2176-5A52-35CF56516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91" y="871290"/>
            <a:ext cx="3413689" cy="511541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1530460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B18E821-9386-1370-5BC2-7358AB4C3E9C}"/>
              </a:ext>
            </a:extLst>
          </p:cNvPr>
          <p:cNvSpPr/>
          <p:nvPr/>
        </p:nvSpPr>
        <p:spPr>
          <a:xfrm rot="10800000">
            <a:off x="-110836" y="-508001"/>
            <a:ext cx="3520936" cy="790632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rgbClr val="005EA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84D880-EBB4-66C3-CCD7-6C7BA3AE053C}"/>
              </a:ext>
            </a:extLst>
          </p:cNvPr>
          <p:cNvSpPr/>
          <p:nvPr/>
        </p:nvSpPr>
        <p:spPr>
          <a:xfrm>
            <a:off x="942109" y="757381"/>
            <a:ext cx="3520938" cy="53432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370A167-5E0B-A2CE-4B7F-489072AEBBDD}"/>
              </a:ext>
            </a:extLst>
          </p:cNvPr>
          <p:cNvSpPr/>
          <p:nvPr/>
        </p:nvSpPr>
        <p:spPr>
          <a:xfrm>
            <a:off x="4463046" y="1659482"/>
            <a:ext cx="7176654" cy="1596630"/>
          </a:xfrm>
          <a:prstGeom prst="roundRect">
            <a:avLst/>
          </a:prstGeom>
          <a:solidFill>
            <a:schemeClr val="bg1">
              <a:lumMod val="9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2BB30B2-AF85-3168-C11D-81A6C9696FE3}"/>
              </a:ext>
            </a:extLst>
          </p:cNvPr>
          <p:cNvGrpSpPr/>
          <p:nvPr/>
        </p:nvGrpSpPr>
        <p:grpSpPr>
          <a:xfrm>
            <a:off x="4701309" y="3739642"/>
            <a:ext cx="1948873" cy="390236"/>
            <a:chOff x="4627418" y="3470564"/>
            <a:chExt cx="1948873" cy="39023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94E3508-C417-0C9A-EAFE-E6BB7CEC304B}"/>
                </a:ext>
              </a:extLst>
            </p:cNvPr>
            <p:cNvSpPr/>
            <p:nvPr/>
          </p:nvSpPr>
          <p:spPr>
            <a:xfrm>
              <a:off x="4627418" y="3470564"/>
              <a:ext cx="1948873" cy="390236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CF4D68-0C17-F2B3-45FB-3857D1A672F5}"/>
                </a:ext>
              </a:extLst>
            </p:cNvPr>
            <p:cNvSpPr txBox="1"/>
            <p:nvPr/>
          </p:nvSpPr>
          <p:spPr>
            <a:xfrm>
              <a:off x="4909539" y="3496405"/>
              <a:ext cx="13846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BỐI CẢNH</a:t>
              </a:r>
              <a:endParaRPr lang="vi-VN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10FCFB2-DDAE-A095-9139-EC4638415198}"/>
              </a:ext>
            </a:extLst>
          </p:cNvPr>
          <p:cNvSpPr txBox="1"/>
          <p:nvPr/>
        </p:nvSpPr>
        <p:spPr>
          <a:xfrm>
            <a:off x="4701309" y="1884218"/>
            <a:ext cx="6677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1400" dirty="0">
                <a:latin typeface="Roboto" pitchFamily="2" charset="0"/>
                <a:ea typeface="Roboto" pitchFamily="2" charset="0"/>
              </a:rPr>
              <a:t>Ứng dụng Định danh điện tử Quốc gia </a:t>
            </a:r>
            <a:r>
              <a: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VNeID</a:t>
            </a:r>
            <a:r>
              <a:rPr lang="vi-VN" sz="1400" dirty="0">
                <a:latin typeface="Roboto" pitchFamily="2" charset="0"/>
                <a:ea typeface="Roboto" pitchFamily="2" charset="0"/>
              </a:rPr>
              <a:t> đang dần trở thành "</a:t>
            </a:r>
            <a:r>
              <a:rPr lang="vi-VN" sz="1400" b="1" dirty="0">
                <a:latin typeface="Roboto" pitchFamily="2" charset="0"/>
                <a:ea typeface="Roboto" pitchFamily="2" charset="0"/>
              </a:rPr>
              <a:t>chìa khóa số</a:t>
            </a:r>
            <a:r>
              <a:rPr lang="vi-VN" sz="1400" dirty="0">
                <a:latin typeface="Roboto" pitchFamily="2" charset="0"/>
                <a:ea typeface="Roboto" pitchFamily="2" charset="0"/>
              </a:rPr>
              <a:t>" của công dân Việt Nam</a:t>
            </a:r>
            <a:r>
              <a:rPr lang="en-US" sz="1400" dirty="0">
                <a:latin typeface="Roboto" pitchFamily="2" charset="0"/>
                <a:ea typeface="Roboto" pitchFamily="2" charset="0"/>
              </a:rPr>
              <a:t>. </a:t>
            </a:r>
            <a:endParaRPr lang="vi-VN" sz="1400" dirty="0">
              <a:latin typeface="Roboto" pitchFamily="2" charset="0"/>
              <a:ea typeface="Roboto" pitchFamily="2" charset="0"/>
            </a:endParaRPr>
          </a:p>
          <a:p>
            <a:pPr algn="just"/>
            <a:r>
              <a:rPr lang="vi-VN" sz="1400" dirty="0">
                <a:latin typeface="Roboto" pitchFamily="2" charset="0"/>
                <a:ea typeface="Roboto" pitchFamily="2" charset="0"/>
              </a:rPr>
              <a:t>Hiện nay, Bộ Công an đã tích hợp các chức năng ký số từ xa (remote signing) gắn với định danh cá nhân (CCCD gắn chip)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143BB93-7C1C-133A-63FF-1CA78BE64373}"/>
              </a:ext>
            </a:extLst>
          </p:cNvPr>
          <p:cNvGrpSpPr/>
          <p:nvPr/>
        </p:nvGrpSpPr>
        <p:grpSpPr>
          <a:xfrm>
            <a:off x="4426570" y="2854418"/>
            <a:ext cx="7079585" cy="401694"/>
            <a:chOff x="4426570" y="2854418"/>
            <a:chExt cx="7079585" cy="401694"/>
          </a:xfrm>
        </p:grpSpPr>
        <p:pic>
          <p:nvPicPr>
            <p:cNvPr id="24" name="Graphic 23" descr="Back with solid fill">
              <a:extLst>
                <a:ext uri="{FF2B5EF4-FFF2-40B4-BE49-F238E27FC236}">
                  <a16:creationId xmlns:a16="http://schemas.microsoft.com/office/drawing/2014/main" id="{AA71FD16-1521-D8C7-BC45-BFA409F22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26570" y="2854418"/>
              <a:ext cx="401694" cy="40169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BBD3F27-54E9-1926-7626-1472AAEC19B3}"/>
                </a:ext>
              </a:extLst>
            </p:cNvPr>
            <p:cNvSpPr txBox="1"/>
            <p:nvPr/>
          </p:nvSpPr>
          <p:spPr>
            <a:xfrm>
              <a:off x="4828264" y="2854418"/>
              <a:ext cx="66778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Người dân trực tiếp sử dụng VNeID như một phương tiện ký số hợp pháp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C9CFA2D-586C-40A2-A64A-3145BA77B036}"/>
              </a:ext>
            </a:extLst>
          </p:cNvPr>
          <p:cNvGrpSpPr/>
          <p:nvPr/>
        </p:nvGrpSpPr>
        <p:grpSpPr>
          <a:xfrm>
            <a:off x="4828264" y="4337155"/>
            <a:ext cx="6528929" cy="523220"/>
            <a:chOff x="4581231" y="5837186"/>
            <a:chExt cx="6528929" cy="5232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C1587C5-11E0-3BB5-9B02-26AD014164B0}"/>
                </a:ext>
              </a:extLst>
            </p:cNvPr>
            <p:cNvSpPr txBox="1"/>
            <p:nvPr/>
          </p:nvSpPr>
          <p:spPr>
            <a:xfrm>
              <a:off x="4712428" y="5837186"/>
              <a:ext cx="63977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</a:rPr>
                <a:t>Chuyển đổi số ngân hàng đang bước vào giai đoạn 2: </a:t>
              </a:r>
              <a:r>
                <a:rPr lang="en-US" sz="14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Từ </a:t>
              </a:r>
              <a:r>
                <a:rPr lang="en-US" sz="1400" dirty="0" err="1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eBanking</a:t>
              </a:r>
              <a:r>
                <a:rPr lang="en-US" sz="14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 sang Digital Trust Banking. 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D010B69-1940-71B2-2280-13A0A5F9B048}"/>
                </a:ext>
              </a:extLst>
            </p:cNvPr>
            <p:cNvSpPr/>
            <p:nvPr/>
          </p:nvSpPr>
          <p:spPr>
            <a:xfrm>
              <a:off x="4581231" y="5938985"/>
              <a:ext cx="110719" cy="1107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F8E6D8E-6A28-FFD9-F791-1ECC83DB594F}"/>
              </a:ext>
            </a:extLst>
          </p:cNvPr>
          <p:cNvGrpSpPr/>
          <p:nvPr/>
        </p:nvGrpSpPr>
        <p:grpSpPr>
          <a:xfrm>
            <a:off x="4828264" y="4931404"/>
            <a:ext cx="6599363" cy="523220"/>
            <a:chOff x="4581231" y="5837186"/>
            <a:chExt cx="6599363" cy="52322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193B6D5-71BB-D434-E9E1-37328270F59A}"/>
                </a:ext>
              </a:extLst>
            </p:cNvPr>
            <p:cNvSpPr txBox="1"/>
            <p:nvPr/>
          </p:nvSpPr>
          <p:spPr>
            <a:xfrm>
              <a:off x="4712427" y="5837186"/>
              <a:ext cx="6468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</a:rPr>
                <a:t>Khách hàng cá nhân ngày càng </a:t>
              </a:r>
              <a:r>
                <a:rPr lang="en-US" sz="14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quen với </a:t>
              </a:r>
              <a:r>
                <a:rPr lang="en-US" sz="1400" dirty="0" err="1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r>
                <a:rPr lang="en-US" sz="14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, định danh điện tử, giao dịch online 100%. 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5C89AE6-A105-41B8-A89A-411F7F6A6ECC}"/>
                </a:ext>
              </a:extLst>
            </p:cNvPr>
            <p:cNvSpPr/>
            <p:nvPr/>
          </p:nvSpPr>
          <p:spPr>
            <a:xfrm>
              <a:off x="4581231" y="5938985"/>
              <a:ext cx="110719" cy="1107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3ACDB00-4279-A3C7-2075-DC262D03F117}"/>
              </a:ext>
            </a:extLst>
          </p:cNvPr>
          <p:cNvGrpSpPr/>
          <p:nvPr/>
        </p:nvGrpSpPr>
        <p:grpSpPr>
          <a:xfrm>
            <a:off x="4404368" y="300464"/>
            <a:ext cx="6198928" cy="1130559"/>
            <a:chOff x="4404368" y="300464"/>
            <a:chExt cx="6198928" cy="113055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031A26-BD84-50E1-C70B-F906DCC2585F}"/>
                </a:ext>
              </a:extLst>
            </p:cNvPr>
            <p:cNvSpPr txBox="1"/>
            <p:nvPr/>
          </p:nvSpPr>
          <p:spPr>
            <a:xfrm>
              <a:off x="4463046" y="300464"/>
              <a:ext cx="57769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000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TỔNG QUAN VỀ </a:t>
              </a:r>
            </a:p>
            <a:p>
              <a:pPr algn="just"/>
              <a:r>
                <a:rPr lang="en-US" sz="3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ỨNG DỤNG KÝ SỐ QUA </a:t>
              </a:r>
              <a:r>
                <a:rPr lang="en-US" sz="3000" b="1" dirty="0" err="1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endParaRPr lang="vi-VN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C030BE5-9EBC-9E2A-316C-A0F912BDD2E7}"/>
                </a:ext>
              </a:extLst>
            </p:cNvPr>
            <p:cNvGrpSpPr/>
            <p:nvPr/>
          </p:nvGrpSpPr>
          <p:grpSpPr>
            <a:xfrm>
              <a:off x="4404368" y="1337114"/>
              <a:ext cx="6198928" cy="93909"/>
              <a:chOff x="4404368" y="1337114"/>
              <a:chExt cx="6198928" cy="93909"/>
            </a:xfrm>
          </p:grpSpPr>
          <p:cxnSp>
            <p:nvCxnSpPr>
              <p:cNvPr id="2" name="Straight Connector 1">
                <a:extLst>
                  <a:ext uri="{FF2B5EF4-FFF2-40B4-BE49-F238E27FC236}">
                    <a16:creationId xmlns:a16="http://schemas.microsoft.com/office/drawing/2014/main" id="{F4A4A90D-5BE4-6D87-4E4F-5C6A74DBE9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63046" y="1387815"/>
                <a:ext cx="6093295" cy="0"/>
              </a:xfrm>
              <a:prstGeom prst="line">
                <a:avLst/>
              </a:prstGeom>
              <a:ln w="2857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ADD4130-E43D-0B1E-EB9E-F842A7BE0DA1}"/>
                  </a:ext>
                </a:extLst>
              </p:cNvPr>
              <p:cNvGrpSpPr/>
              <p:nvPr/>
            </p:nvGrpSpPr>
            <p:grpSpPr>
              <a:xfrm>
                <a:off x="4404368" y="1337114"/>
                <a:ext cx="6198928" cy="93909"/>
                <a:chOff x="4404368" y="1337114"/>
                <a:chExt cx="6198928" cy="93909"/>
              </a:xfrm>
            </p:grpSpPr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201F6A16-67E9-B51B-82A4-DE2F2352E194}"/>
                    </a:ext>
                  </a:extLst>
                </p:cNvPr>
                <p:cNvSpPr/>
                <p:nvPr/>
              </p:nvSpPr>
              <p:spPr>
                <a:xfrm>
                  <a:off x="4404368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D57B423E-8F82-3084-C12A-2A87D21B7432}"/>
                    </a:ext>
                  </a:extLst>
                </p:cNvPr>
                <p:cNvSpPr/>
                <p:nvPr/>
              </p:nvSpPr>
              <p:spPr>
                <a:xfrm>
                  <a:off x="10509387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</p:grpSp>
      <p:pic>
        <p:nvPicPr>
          <p:cNvPr id="3" name="Picture 2" descr="A group of tall buildings&#10;&#10;AI-generated content may be incorrect.">
            <a:extLst>
              <a:ext uri="{FF2B5EF4-FFF2-40B4-BE49-F238E27FC236}">
                <a16:creationId xmlns:a16="http://schemas.microsoft.com/office/drawing/2014/main" id="{7937A603-22B0-FABB-8FF8-E5C885747EC7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81" y="871290"/>
            <a:ext cx="3413689" cy="5115417"/>
          </a:xfrm>
          <a:prstGeom prst="roundRect">
            <a:avLst>
              <a:gd name="adj" fmla="val 50000"/>
            </a:avLst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F8CE211-5E76-E2E8-3392-E0C04B5075D6}"/>
              </a:ext>
            </a:extLst>
          </p:cNvPr>
          <p:cNvGrpSpPr/>
          <p:nvPr/>
        </p:nvGrpSpPr>
        <p:grpSpPr>
          <a:xfrm>
            <a:off x="2043236" y="1967345"/>
            <a:ext cx="1590537" cy="2715491"/>
            <a:chOff x="2043236" y="1967345"/>
            <a:chExt cx="1590537" cy="271549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5778E1A-6D49-FD48-FB8B-5B5A704CBEB2}"/>
                </a:ext>
              </a:extLst>
            </p:cNvPr>
            <p:cNvSpPr/>
            <p:nvPr/>
          </p:nvSpPr>
          <p:spPr>
            <a:xfrm>
              <a:off x="2043236" y="1967345"/>
              <a:ext cx="1590537" cy="2715491"/>
            </a:xfrm>
            <a:prstGeom prst="roundRect">
              <a:avLst>
                <a:gd name="adj" fmla="val 50000"/>
              </a:avLst>
            </a:prstGeom>
            <a:solidFill>
              <a:srgbClr val="0070C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0321CD-063E-1999-F4E1-BBF3A930A2A4}"/>
                </a:ext>
              </a:extLst>
            </p:cNvPr>
            <p:cNvSpPr txBox="1"/>
            <p:nvPr/>
          </p:nvSpPr>
          <p:spPr>
            <a:xfrm>
              <a:off x="2515231" y="2921168"/>
              <a:ext cx="6465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1</a:t>
              </a:r>
              <a:endParaRPr lang="vi-VN" sz="6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7411203-0D6A-8B34-FF98-2E99542995AD}"/>
              </a:ext>
            </a:extLst>
          </p:cNvPr>
          <p:cNvGrpSpPr/>
          <p:nvPr/>
        </p:nvGrpSpPr>
        <p:grpSpPr>
          <a:xfrm>
            <a:off x="4828264" y="5525653"/>
            <a:ext cx="6599363" cy="307777"/>
            <a:chOff x="4581231" y="5837186"/>
            <a:chExt cx="6599363" cy="30777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187D0BE-824F-3A5D-86F0-839F5C768C43}"/>
                </a:ext>
              </a:extLst>
            </p:cNvPr>
            <p:cNvSpPr txBox="1"/>
            <p:nvPr/>
          </p:nvSpPr>
          <p:spPr>
            <a:xfrm>
              <a:off x="4712427" y="5837186"/>
              <a:ext cx="64681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</a:rPr>
                <a:t>Ngân hàng chịu áp lực lớn về </a:t>
              </a:r>
              <a:r>
                <a:rPr lang="en-US" sz="14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tuân thủ, tranh chấp pháp lý, bằng chứng giao dịch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7607ED7-1E64-248E-16F8-380FB8B0E6F9}"/>
                </a:ext>
              </a:extLst>
            </p:cNvPr>
            <p:cNvSpPr/>
            <p:nvPr/>
          </p:nvSpPr>
          <p:spPr>
            <a:xfrm>
              <a:off x="4581231" y="5938985"/>
              <a:ext cx="110719" cy="1107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DD0131F-4333-A8A0-4D40-2A3A33B0D863}"/>
              </a:ext>
            </a:extLst>
          </p:cNvPr>
          <p:cNvGrpSpPr/>
          <p:nvPr/>
        </p:nvGrpSpPr>
        <p:grpSpPr>
          <a:xfrm>
            <a:off x="4828264" y="5904459"/>
            <a:ext cx="6599363" cy="307777"/>
            <a:chOff x="4581231" y="5837186"/>
            <a:chExt cx="6599363" cy="3077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328D85A-C950-E389-F1D2-A734B5326AA7}"/>
                </a:ext>
              </a:extLst>
            </p:cNvPr>
            <p:cNvSpPr txBox="1"/>
            <p:nvPr/>
          </p:nvSpPr>
          <p:spPr>
            <a:xfrm>
              <a:off x="4712427" y="5837186"/>
              <a:ext cx="64681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Xu hướng quốc tế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: ký số cá nhân gắn với định danh quốc gia thay cho OTP/SMS. 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E487D7D-C664-C08C-0351-DE1F108D3F47}"/>
                </a:ext>
              </a:extLst>
            </p:cNvPr>
            <p:cNvSpPr/>
            <p:nvPr/>
          </p:nvSpPr>
          <p:spPr>
            <a:xfrm>
              <a:off x="4581231" y="5938985"/>
              <a:ext cx="110719" cy="1107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121332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5000">
              <a:srgbClr val="0070C0"/>
            </a:gs>
            <a:gs pos="100000">
              <a:srgbClr val="8DCE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glasses and yellow sweater&#10;&#10;AI-generated content may be incorrect.">
            <a:extLst>
              <a:ext uri="{FF2B5EF4-FFF2-40B4-BE49-F238E27FC236}">
                <a16:creationId xmlns:a16="http://schemas.microsoft.com/office/drawing/2014/main" id="{7C1FB839-638F-DC81-720B-03D5135C9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17027"/>
          <a:stretch>
            <a:fillRect/>
          </a:stretch>
        </p:blipFill>
        <p:spPr>
          <a:xfrm>
            <a:off x="291082" y="738909"/>
            <a:ext cx="5804918" cy="6119091"/>
          </a:xfrm>
          <a:prstGeom prst="rect">
            <a:avLst/>
          </a:prstGeom>
        </p:spPr>
      </p:pic>
      <p:pic>
        <p:nvPicPr>
          <p:cNvPr id="7" name="Graphic 6" descr="Thought bubble outline">
            <a:extLst>
              <a:ext uri="{FF2B5EF4-FFF2-40B4-BE49-F238E27FC236}">
                <a16:creationId xmlns:a16="http://schemas.microsoft.com/office/drawing/2014/main" id="{FF9383CE-CAD5-2D91-0672-A92715077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1788" y="443345"/>
            <a:ext cx="1364248" cy="13642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8CAD430-2D34-E427-EF13-C7C4D5A0B997}"/>
              </a:ext>
            </a:extLst>
          </p:cNvPr>
          <p:cNvGrpSpPr/>
          <p:nvPr/>
        </p:nvGrpSpPr>
        <p:grpSpPr>
          <a:xfrm>
            <a:off x="4305772" y="381000"/>
            <a:ext cx="6677891" cy="2900218"/>
            <a:chOff x="5375563" y="898236"/>
            <a:chExt cx="6677891" cy="2900218"/>
          </a:xfrm>
        </p:grpSpPr>
        <p:sp>
          <p:nvSpPr>
            <p:cNvPr id="12" name="Thought Bubble: Cloud 11">
              <a:extLst>
                <a:ext uri="{FF2B5EF4-FFF2-40B4-BE49-F238E27FC236}">
                  <a16:creationId xmlns:a16="http://schemas.microsoft.com/office/drawing/2014/main" id="{84157932-3F9C-7BEF-DBC2-22B7F70AA032}"/>
                </a:ext>
              </a:extLst>
            </p:cNvPr>
            <p:cNvSpPr/>
            <p:nvPr/>
          </p:nvSpPr>
          <p:spPr>
            <a:xfrm>
              <a:off x="5375563" y="898236"/>
              <a:ext cx="6677891" cy="2900218"/>
            </a:xfrm>
            <a:prstGeom prst="cloudCallout">
              <a:avLst>
                <a:gd name="adj1" fmla="val -37569"/>
                <a:gd name="adj2" fmla="val 5740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C2D8917-3AA3-701D-3C2C-14C6CD95E769}"/>
                </a:ext>
              </a:extLst>
            </p:cNvPr>
            <p:cNvSpPr txBox="1"/>
            <p:nvPr/>
          </p:nvSpPr>
          <p:spPr>
            <a:xfrm>
              <a:off x="6231334" y="1686626"/>
              <a:ext cx="543914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LÀM THẾ NÀO ĐỂ CÁC VĂN BẢN ĐIỆN TỬ CỦA NGƯỜI SỬ DỤNG DỊCH VỤ TẠI NGÂN HÀNG VỪA NHANH CHÓNG, VỪA CÓ GIÁ TRỊ PHÁP LÝ, LẠI BẢO MẬT?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803E72-1176-23BF-BD41-4152F7E96D06}"/>
              </a:ext>
            </a:extLst>
          </p:cNvPr>
          <p:cNvGrpSpPr/>
          <p:nvPr/>
        </p:nvGrpSpPr>
        <p:grpSpPr>
          <a:xfrm>
            <a:off x="5027643" y="2422175"/>
            <a:ext cx="5573043" cy="3220013"/>
            <a:chOff x="7859964" y="4957654"/>
            <a:chExt cx="5573043" cy="3220013"/>
          </a:xfrm>
        </p:grpSpPr>
        <p:pic>
          <p:nvPicPr>
            <p:cNvPr id="19" name="Graphic 18" descr="Back with solid fill">
              <a:extLst>
                <a:ext uri="{FF2B5EF4-FFF2-40B4-BE49-F238E27FC236}">
                  <a16:creationId xmlns:a16="http://schemas.microsoft.com/office/drawing/2014/main" id="{BD19C0F1-1D96-B02B-E34D-663DBCB52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924322" y="7524619"/>
              <a:ext cx="3628746" cy="65304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2E8CCD-BB5D-BE40-6E4A-DCF4C73080A5}"/>
                </a:ext>
              </a:extLst>
            </p:cNvPr>
            <p:cNvSpPr txBox="1"/>
            <p:nvPr/>
          </p:nvSpPr>
          <p:spPr>
            <a:xfrm>
              <a:off x="7859964" y="4957654"/>
              <a:ext cx="55730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TÍCH HỢP RSHUB - KÝ SỐ QUA </a:t>
              </a:r>
            </a:p>
          </p:txBody>
        </p:sp>
        <p:pic>
          <p:nvPicPr>
            <p:cNvPr id="17" name="Picture 16" descr="A cellphone with a red background&#10;&#10;AI-generated content may be incorrect.">
              <a:extLst>
                <a:ext uri="{FF2B5EF4-FFF2-40B4-BE49-F238E27FC236}">
                  <a16:creationId xmlns:a16="http://schemas.microsoft.com/office/drawing/2014/main" id="{A089E3A3-8794-CE0C-6956-58BB20253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7974" y="5376428"/>
              <a:ext cx="3575094" cy="2382465"/>
            </a:xfrm>
            <a:prstGeom prst="rect">
              <a:avLst/>
            </a:prstGeom>
          </p:spPr>
        </p:pic>
      </p:grpSp>
      <p:pic>
        <p:nvPicPr>
          <p:cNvPr id="3" name="Picture 2" descr="A person smiling with her hands up&#10;&#10;AI-generated content may be incorrect.">
            <a:extLst>
              <a:ext uri="{FF2B5EF4-FFF2-40B4-BE49-F238E27FC236}">
                <a16:creationId xmlns:a16="http://schemas.microsoft.com/office/drawing/2014/main" id="{99D1077A-4F5C-6658-B1D2-98C2A98E9F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3310"/>
            <a:ext cx="6066505" cy="611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1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A5ED486-4F20-D3D1-FE79-AA0FD460BDB3}"/>
              </a:ext>
            </a:extLst>
          </p:cNvPr>
          <p:cNvSpPr/>
          <p:nvPr/>
        </p:nvSpPr>
        <p:spPr>
          <a:xfrm>
            <a:off x="289009" y="331081"/>
            <a:ext cx="7728155" cy="719113"/>
          </a:xfrm>
          <a:prstGeom prst="rect">
            <a:avLst/>
          </a:prstGeom>
          <a:gradFill>
            <a:gsLst>
              <a:gs pos="27000">
                <a:srgbClr val="DFECF8"/>
              </a:gs>
              <a:gs pos="100000">
                <a:schemeClr val="bg1">
                  <a:alpha val="26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4EA6D0-0160-C9E7-8925-12E1F7107201}"/>
              </a:ext>
            </a:extLst>
          </p:cNvPr>
          <p:cNvSpPr/>
          <p:nvPr/>
        </p:nvSpPr>
        <p:spPr>
          <a:xfrm>
            <a:off x="8754701" y="0"/>
            <a:ext cx="3437299" cy="6858000"/>
          </a:xfrm>
          <a:prstGeom prst="rect">
            <a:avLst/>
          </a:prstGeom>
          <a:gradFill>
            <a:gsLst>
              <a:gs pos="0">
                <a:srgbClr val="001737"/>
              </a:gs>
              <a:gs pos="79000">
                <a:srgbClr val="005EA9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" name="Picture 4" descr="A person holding a pen and writing on a glass screen&#10;&#10;AI-generated content may be incorrect.">
            <a:extLst>
              <a:ext uri="{FF2B5EF4-FFF2-40B4-BE49-F238E27FC236}">
                <a16:creationId xmlns:a16="http://schemas.microsoft.com/office/drawing/2014/main" id="{81251106-1477-1614-ACE4-62DF2785A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4" b="-436"/>
          <a:stretch>
            <a:fillRect/>
          </a:stretch>
        </p:blipFill>
        <p:spPr>
          <a:xfrm>
            <a:off x="8894058" y="162962"/>
            <a:ext cx="3158584" cy="2462394"/>
          </a:xfrm>
          <a:prstGeom prst="flowChartOffpageConnector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5A1F19-F350-A544-0417-C25DB4BC7EE4}"/>
              </a:ext>
            </a:extLst>
          </p:cNvPr>
          <p:cNvSpPr txBox="1"/>
          <p:nvPr/>
        </p:nvSpPr>
        <p:spPr>
          <a:xfrm>
            <a:off x="8814956" y="2971800"/>
            <a:ext cx="32376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REMOTE SIGNING HUB (RSHUB)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33EADB-271D-0931-7353-412256E38FFA}"/>
              </a:ext>
            </a:extLst>
          </p:cNvPr>
          <p:cNvSpPr txBox="1"/>
          <p:nvPr/>
        </p:nvSpPr>
        <p:spPr>
          <a:xfrm>
            <a:off x="502018" y="505971"/>
            <a:ext cx="805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MOBILE-ID</a:t>
            </a:r>
            <a:r>
              <a:rPr lang="vi-VN" dirty="0">
                <a:latin typeface="Roboto" pitchFamily="2" charset="0"/>
                <a:ea typeface="Roboto" pitchFamily="2" charset="0"/>
              </a:rPr>
              <a:t> xây dựng “</a:t>
            </a:r>
            <a:r>
              <a:rPr lang="vi-VN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rPr>
              <a:t>Trust Infrastructure</a:t>
            </a:r>
            <a:r>
              <a:rPr lang="vi-VN" dirty="0">
                <a:latin typeface="Roboto" pitchFamily="2" charset="0"/>
                <a:ea typeface="Roboto" pitchFamily="2" charset="0"/>
              </a:rPr>
              <a:t>” cho nền kinh tế số Việt Nam!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B89586-1F79-F8B4-149A-619DD371D10D}"/>
              </a:ext>
            </a:extLst>
          </p:cNvPr>
          <p:cNvSpPr txBox="1"/>
          <p:nvPr/>
        </p:nvSpPr>
        <p:spPr>
          <a:xfrm>
            <a:off x="8854506" y="5053634"/>
            <a:ext cx="3237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Nền tảng </a:t>
            </a:r>
            <a:r>
              <a:rPr lang="vi-VN" sz="20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  <a:t>Digital Trust </a:t>
            </a:r>
            <a:r>
              <a:rPr lang="vi-VN" sz="20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cho </a:t>
            </a:r>
            <a:r>
              <a:rPr lang="vi-VN" sz="2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Ngân hàng &amp; Tài chính số</a:t>
            </a:r>
          </a:p>
        </p:txBody>
      </p:sp>
      <p:pic>
        <p:nvPicPr>
          <p:cNvPr id="18" name="Graphic 17" descr="Badge New with solid fill">
            <a:extLst>
              <a:ext uri="{FF2B5EF4-FFF2-40B4-BE49-F238E27FC236}">
                <a16:creationId xmlns:a16="http://schemas.microsoft.com/office/drawing/2014/main" id="{3CFCA3ED-311F-F4A7-C7D0-DED316C73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43299" y="2151098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17B4A29-29D8-891B-AD30-A0EF505D5084}"/>
              </a:ext>
            </a:extLst>
          </p:cNvPr>
          <p:cNvSpPr txBox="1"/>
          <p:nvPr/>
        </p:nvSpPr>
        <p:spPr>
          <a:xfrm rot="20746767">
            <a:off x="8740149" y="4145981"/>
            <a:ext cx="569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9600" b="1" dirty="0">
                <a:solidFill>
                  <a:srgbClr val="FFC000"/>
                </a:solidFill>
                <a:latin typeface="+mj-lt"/>
                <a:ea typeface="Roboto" pitchFamily="2" charset="0"/>
              </a:rPr>
              <a:t>“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165ED4-7564-D05A-6EC2-8835EA3029FD}"/>
              </a:ext>
            </a:extLst>
          </p:cNvPr>
          <p:cNvSpPr txBox="1"/>
          <p:nvPr/>
        </p:nvSpPr>
        <p:spPr>
          <a:xfrm>
            <a:off x="591128" y="1412100"/>
            <a:ext cx="6677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rPr>
              <a:t>VAI TRÒ </a:t>
            </a:r>
            <a:r>
              <a:rPr lang="vi-VN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RSHUB</a:t>
            </a:r>
            <a:r>
              <a:rPr lang="vi-VN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rPr>
              <a:t> TRONG HỆ SINH THÁI NGÂN HÀNG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DDC4F28-3562-253E-FD39-C0B61D8E9EAB}"/>
              </a:ext>
            </a:extLst>
          </p:cNvPr>
          <p:cNvSpPr/>
          <p:nvPr/>
        </p:nvSpPr>
        <p:spPr>
          <a:xfrm>
            <a:off x="143908" y="331081"/>
            <a:ext cx="290202" cy="719113"/>
          </a:xfrm>
          <a:prstGeom prst="roundRect">
            <a:avLst>
              <a:gd name="adj" fmla="val 50000"/>
            </a:avLst>
          </a:prstGeom>
          <a:solidFill>
            <a:srgbClr val="005E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ECD9F8-E9E9-70D1-A53B-056F3CF02E82}"/>
              </a:ext>
            </a:extLst>
          </p:cNvPr>
          <p:cNvSpPr txBox="1"/>
          <p:nvPr/>
        </p:nvSpPr>
        <p:spPr>
          <a:xfrm>
            <a:off x="591127" y="1871221"/>
            <a:ext cx="6677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 err="1">
                <a:latin typeface="Roboto" pitchFamily="2" charset="0"/>
                <a:ea typeface="Roboto" pitchFamily="2" charset="0"/>
              </a:rPr>
              <a:t>RSHUB</a:t>
            </a:r>
            <a:r>
              <a:rPr lang="en-US" sz="1400" dirty="0">
                <a:latin typeface="Roboto" pitchFamily="2" charset="0"/>
                <a:ea typeface="Roboto" pitchFamily="2" charset="0"/>
              </a:rPr>
              <a:t> đóng vai trò là lớp hạ tầng trung gian (Trust Layer) cho phép:</a:t>
            </a:r>
            <a:endParaRPr lang="vi-VN" sz="1400" dirty="0"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32598A4-FF52-E631-4F99-E9FEC341D813}"/>
              </a:ext>
            </a:extLst>
          </p:cNvPr>
          <p:cNvGrpSpPr/>
          <p:nvPr/>
        </p:nvGrpSpPr>
        <p:grpSpPr>
          <a:xfrm>
            <a:off x="682274" y="2271370"/>
            <a:ext cx="6528929" cy="307777"/>
            <a:chOff x="4581231" y="5837186"/>
            <a:chExt cx="6528929" cy="30777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39C0868-99A8-CCF7-1EA8-0394C5BC9298}"/>
                </a:ext>
              </a:extLst>
            </p:cNvPr>
            <p:cNvSpPr txBox="1"/>
            <p:nvPr/>
          </p:nvSpPr>
          <p:spPr>
            <a:xfrm>
              <a:off x="4712428" y="5837186"/>
              <a:ext cx="63977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</a:rPr>
                <a:t>Xác thực khách hàng qua </a:t>
              </a:r>
              <a:r>
                <a:rPr lang="en-US" sz="1400" dirty="0" err="1">
                  <a:latin typeface="Roboto" pitchFamily="2" charset="0"/>
                  <a:ea typeface="Roboto" pitchFamily="2" charset="0"/>
                </a:rPr>
                <a:t>VNeID</a:t>
              </a:r>
              <a:r>
                <a:rPr lang="en-US" sz="14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FA3A40F-E82F-577A-1340-AC59BB077404}"/>
                </a:ext>
              </a:extLst>
            </p:cNvPr>
            <p:cNvSpPr/>
            <p:nvPr/>
          </p:nvSpPr>
          <p:spPr>
            <a:xfrm>
              <a:off x="4581231" y="5938985"/>
              <a:ext cx="110719" cy="1107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8066BD-F861-DE43-1BD2-E472339EDE5D}"/>
              </a:ext>
            </a:extLst>
          </p:cNvPr>
          <p:cNvGrpSpPr/>
          <p:nvPr/>
        </p:nvGrpSpPr>
        <p:grpSpPr>
          <a:xfrm>
            <a:off x="682274" y="2648476"/>
            <a:ext cx="6528929" cy="307777"/>
            <a:chOff x="4581231" y="5837186"/>
            <a:chExt cx="6528929" cy="30777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EC38E0-557A-08B7-AAB7-28E27FB61A07}"/>
                </a:ext>
              </a:extLst>
            </p:cNvPr>
            <p:cNvSpPr txBox="1"/>
            <p:nvPr/>
          </p:nvSpPr>
          <p:spPr>
            <a:xfrm>
              <a:off x="4712428" y="5837186"/>
              <a:ext cx="63977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</a:rPr>
                <a:t>Thực hiện ký số cá nhân từ xa (remote signing). 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13199B5-3CAB-F0EB-A612-B7A7939420EC}"/>
                </a:ext>
              </a:extLst>
            </p:cNvPr>
            <p:cNvSpPr/>
            <p:nvPr/>
          </p:nvSpPr>
          <p:spPr>
            <a:xfrm>
              <a:off x="4581231" y="5938985"/>
              <a:ext cx="110719" cy="1107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0B0EFD1-7AEA-284D-6662-A065898D397E}"/>
              </a:ext>
            </a:extLst>
          </p:cNvPr>
          <p:cNvGrpSpPr/>
          <p:nvPr/>
        </p:nvGrpSpPr>
        <p:grpSpPr>
          <a:xfrm>
            <a:off x="682274" y="3025582"/>
            <a:ext cx="6528929" cy="307777"/>
            <a:chOff x="4581231" y="5837186"/>
            <a:chExt cx="6528929" cy="30777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11BAEC-B01D-3D7B-2FE6-9884246B24A4}"/>
                </a:ext>
              </a:extLst>
            </p:cNvPr>
            <p:cNvSpPr txBox="1"/>
            <p:nvPr/>
          </p:nvSpPr>
          <p:spPr>
            <a:xfrm>
              <a:off x="4712428" y="5837186"/>
              <a:ext cx="63977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</a:rPr>
                <a:t>Tạo và lưu trữ bằng chứng điện tử phục vụ pháp lý.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889A0CD-7102-7F48-65BE-23279F2282AF}"/>
                </a:ext>
              </a:extLst>
            </p:cNvPr>
            <p:cNvSpPr/>
            <p:nvPr/>
          </p:nvSpPr>
          <p:spPr>
            <a:xfrm>
              <a:off x="4581231" y="5938985"/>
              <a:ext cx="110719" cy="1107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17A7E3F-E4BD-24DE-3241-C15E71084033}"/>
              </a:ext>
            </a:extLst>
          </p:cNvPr>
          <p:cNvGrpSpPr/>
          <p:nvPr/>
        </p:nvGrpSpPr>
        <p:grpSpPr>
          <a:xfrm>
            <a:off x="682274" y="3402687"/>
            <a:ext cx="6528929" cy="307777"/>
            <a:chOff x="4581231" y="5837186"/>
            <a:chExt cx="6528929" cy="30777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C18B54C-C56F-4A42-D853-33248F8044F0}"/>
                </a:ext>
              </a:extLst>
            </p:cNvPr>
            <p:cNvSpPr txBox="1"/>
            <p:nvPr/>
          </p:nvSpPr>
          <p:spPr>
            <a:xfrm>
              <a:off x="4712428" y="5837186"/>
              <a:ext cx="63977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</a:rPr>
                <a:t>Chuẩn hóa tích hợp cho nhiều hệ thống ngân hàng (</a:t>
              </a:r>
              <a:r>
                <a:rPr lang="en-US" sz="1400" dirty="0" err="1">
                  <a:latin typeface="Roboto" pitchFamily="2" charset="0"/>
                  <a:ea typeface="Roboto" pitchFamily="2" charset="0"/>
                </a:rPr>
                <a:t>eBanking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, LOS, Core, CRM).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AE5451B-6A37-6F98-17AF-E8AF4DC91970}"/>
                </a:ext>
              </a:extLst>
            </p:cNvPr>
            <p:cNvSpPr/>
            <p:nvPr/>
          </p:nvSpPr>
          <p:spPr>
            <a:xfrm>
              <a:off x="4581231" y="5938985"/>
              <a:ext cx="110719" cy="1107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56853B9-223D-2174-A01A-0C4A378C0A0F}"/>
              </a:ext>
            </a:extLst>
          </p:cNvPr>
          <p:cNvGrpSpPr/>
          <p:nvPr/>
        </p:nvGrpSpPr>
        <p:grpSpPr>
          <a:xfrm>
            <a:off x="746001" y="3823858"/>
            <a:ext cx="3184071" cy="2830945"/>
            <a:chOff x="746001" y="3823858"/>
            <a:chExt cx="3184071" cy="2830945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05EEF69-2A06-A188-A170-C216C7A1672D}"/>
                </a:ext>
              </a:extLst>
            </p:cNvPr>
            <p:cNvGrpSpPr/>
            <p:nvPr/>
          </p:nvGrpSpPr>
          <p:grpSpPr>
            <a:xfrm>
              <a:off x="746001" y="3823858"/>
              <a:ext cx="3184071" cy="2830945"/>
              <a:chOff x="746001" y="4027055"/>
              <a:chExt cx="3184071" cy="2473062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56C88E36-05F5-E07D-AE1A-CDF1E895FA43}"/>
                  </a:ext>
                </a:extLst>
              </p:cNvPr>
              <p:cNvSpPr/>
              <p:nvPr/>
            </p:nvSpPr>
            <p:spPr>
              <a:xfrm>
                <a:off x="746001" y="4153236"/>
                <a:ext cx="3184071" cy="234688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7123470-0653-777E-6291-0069173579DC}"/>
                  </a:ext>
                </a:extLst>
              </p:cNvPr>
              <p:cNvGrpSpPr/>
              <p:nvPr/>
            </p:nvGrpSpPr>
            <p:grpSpPr>
              <a:xfrm>
                <a:off x="1321294" y="4027055"/>
                <a:ext cx="2033485" cy="422073"/>
                <a:chOff x="1374472" y="4027055"/>
                <a:chExt cx="2033485" cy="422073"/>
              </a:xfrm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E6576F13-7F33-0658-69B4-1C326869BDF5}"/>
                    </a:ext>
                  </a:extLst>
                </p:cNvPr>
                <p:cNvSpPr/>
                <p:nvPr/>
              </p:nvSpPr>
              <p:spPr>
                <a:xfrm>
                  <a:off x="1374472" y="4027055"/>
                  <a:ext cx="2033485" cy="42207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5B3D533F-DDBD-A725-B988-B780C0BFAD99}"/>
                    </a:ext>
                  </a:extLst>
                </p:cNvPr>
                <p:cNvSpPr txBox="1"/>
                <p:nvPr/>
              </p:nvSpPr>
              <p:spPr>
                <a:xfrm>
                  <a:off x="1446053" y="4053425"/>
                  <a:ext cx="189032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vi-VN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TRƯỚC RSHUB</a:t>
                  </a: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67CABD0-83AD-DCEF-A380-EE844208B021}"/>
                </a:ext>
              </a:extLst>
            </p:cNvPr>
            <p:cNvGrpSpPr/>
            <p:nvPr/>
          </p:nvGrpSpPr>
          <p:grpSpPr>
            <a:xfrm>
              <a:off x="861686" y="4436465"/>
              <a:ext cx="3009341" cy="276999"/>
              <a:chOff x="4581231" y="5837186"/>
              <a:chExt cx="3009341" cy="27699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245FE34-0EA1-EAB4-8271-6B029D1A8D53}"/>
                  </a:ext>
                </a:extLst>
              </p:cNvPr>
              <p:cNvSpPr txBox="1"/>
              <p:nvPr/>
            </p:nvSpPr>
            <p:spPr>
              <a:xfrm>
                <a:off x="4712428" y="5837186"/>
                <a:ext cx="287814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dirty="0">
                    <a:latin typeface="Roboto" pitchFamily="2" charset="0"/>
                    <a:ea typeface="Roboto" pitchFamily="2" charset="0"/>
                  </a:rPr>
                  <a:t>Sử dụng OTP/SMS để xác thực</a:t>
                </a:r>
                <a:endParaRPr lang="en-US" sz="12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041D3AC-7C78-8330-BFBB-03B4CF602FA7}"/>
                  </a:ext>
                </a:extLst>
              </p:cNvPr>
              <p:cNvSpPr/>
              <p:nvPr/>
            </p:nvSpPr>
            <p:spPr>
              <a:xfrm>
                <a:off x="4581231" y="5920326"/>
                <a:ext cx="110719" cy="110719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50A8DD-3DE8-878B-E970-82C947A4E8C5}"/>
                </a:ext>
              </a:extLst>
            </p:cNvPr>
            <p:cNvSpPr txBox="1"/>
            <p:nvPr/>
          </p:nvSpPr>
          <p:spPr>
            <a:xfrm>
              <a:off x="861686" y="4631037"/>
              <a:ext cx="306838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  <a:sym typeface="Wingdings 3" panose="05040102010807070707" pitchFamily="18" charset="2"/>
                </a:rPr>
                <a:t> </a:t>
              </a:r>
              <a:r>
                <a:rPr lang="en-US" sz="1200" dirty="0">
                  <a:latin typeface="Roboto" pitchFamily="2" charset="0"/>
                  <a:ea typeface="Roboto" pitchFamily="2" charset="0"/>
                </a:rPr>
                <a:t>Chỉ mang yếu tố kỹ thuật, chưa thể hiện tính pháp lý</a:t>
              </a:r>
              <a:endParaRPr lang="en-US" sz="1200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5EA747D-BA11-9552-EA2A-DBD887D0A66F}"/>
                </a:ext>
              </a:extLst>
            </p:cNvPr>
            <p:cNvGrpSpPr/>
            <p:nvPr/>
          </p:nvGrpSpPr>
          <p:grpSpPr>
            <a:xfrm>
              <a:off x="861686" y="5089694"/>
              <a:ext cx="3009341" cy="276999"/>
              <a:chOff x="4581231" y="5837186"/>
              <a:chExt cx="3009341" cy="276999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B6B867D-675B-3506-F27E-F075989D8A34}"/>
                  </a:ext>
                </a:extLst>
              </p:cNvPr>
              <p:cNvSpPr txBox="1"/>
              <p:nvPr/>
            </p:nvSpPr>
            <p:spPr>
              <a:xfrm>
                <a:off x="4712428" y="5837186"/>
                <a:ext cx="287814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dirty="0">
                    <a:latin typeface="Roboto" pitchFamily="2" charset="0"/>
                    <a:ea typeface="Roboto" pitchFamily="2" charset="0"/>
                  </a:rPr>
                  <a:t>Sử dụng Checkbox “Tôi đồng ý”</a:t>
                </a:r>
                <a:endParaRPr lang="en-US" sz="12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3DDDBE9F-75EB-CE2D-D786-A120EE08BDD3}"/>
                  </a:ext>
                </a:extLst>
              </p:cNvPr>
              <p:cNvSpPr/>
              <p:nvPr/>
            </p:nvSpPr>
            <p:spPr>
              <a:xfrm>
                <a:off x="4581231" y="5920326"/>
                <a:ext cx="110719" cy="110719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F91AAF0-1DDC-D92B-72A8-8BD0E031EF7C}"/>
                </a:ext>
              </a:extLst>
            </p:cNvPr>
            <p:cNvSpPr txBox="1"/>
            <p:nvPr/>
          </p:nvSpPr>
          <p:spPr>
            <a:xfrm>
              <a:off x="861686" y="5328366"/>
              <a:ext cx="306838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  <a:sym typeface="Wingdings 3" panose="05040102010807070707" pitchFamily="18" charset="2"/>
                </a:rPr>
                <a:t> </a:t>
              </a:r>
              <a:r>
                <a:rPr lang="en-US" sz="1200" dirty="0">
                  <a:latin typeface="Roboto" pitchFamily="2" charset="0"/>
                  <a:ea typeface="Roboto" pitchFamily="2" charset="0"/>
                </a:rPr>
                <a:t>Không chứng minh: Danh tính người đồng ý, mức độ hiểu biết, sự tự nguyện</a:t>
              </a:r>
              <a:endParaRPr lang="en-US" sz="1200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21CBAB4-20ED-D9E0-A92B-EF2671C2105E}"/>
                </a:ext>
              </a:extLst>
            </p:cNvPr>
            <p:cNvGrpSpPr/>
            <p:nvPr/>
          </p:nvGrpSpPr>
          <p:grpSpPr>
            <a:xfrm>
              <a:off x="861686" y="5794935"/>
              <a:ext cx="3009341" cy="276999"/>
              <a:chOff x="4581231" y="5837186"/>
              <a:chExt cx="3009341" cy="276999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406B457-CAFE-B148-F652-613D65E15B95}"/>
                  </a:ext>
                </a:extLst>
              </p:cNvPr>
              <p:cNvSpPr txBox="1"/>
              <p:nvPr/>
            </p:nvSpPr>
            <p:spPr>
              <a:xfrm>
                <a:off x="4712428" y="5837186"/>
                <a:ext cx="287814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dirty="0">
                    <a:latin typeface="Roboto" pitchFamily="2" charset="0"/>
                    <a:ea typeface="Roboto" pitchFamily="2" charset="0"/>
                  </a:rPr>
                  <a:t>Log kỹ thuật</a:t>
                </a:r>
                <a:endParaRPr lang="en-US" sz="12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BE240FAB-BC08-8399-843A-FEDB3FFBF419}"/>
                  </a:ext>
                </a:extLst>
              </p:cNvPr>
              <p:cNvSpPr/>
              <p:nvPr/>
            </p:nvSpPr>
            <p:spPr>
              <a:xfrm>
                <a:off x="4581231" y="5920326"/>
                <a:ext cx="110719" cy="110719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2DBE54B-21F4-7709-D160-CD883395A6D6}"/>
                </a:ext>
              </a:extLst>
            </p:cNvPr>
            <p:cNvSpPr txBox="1"/>
            <p:nvPr/>
          </p:nvSpPr>
          <p:spPr>
            <a:xfrm>
              <a:off x="861686" y="6007988"/>
              <a:ext cx="306838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  <a:sym typeface="Wingdings 3" panose="05040102010807070707" pitchFamily="18" charset="2"/>
                </a:rPr>
                <a:t> </a:t>
              </a:r>
              <a:r>
                <a:rPr lang="en-US" sz="1200" dirty="0">
                  <a:latin typeface="Roboto" pitchFamily="2" charset="0"/>
                  <a:ea typeface="Roboto" pitchFamily="2" charset="0"/>
                  <a:sym typeface="Wingdings 3" panose="05040102010807070707" pitchFamily="18" charset="2"/>
                </a:rPr>
                <a:t>Có khả năng bị giả mạo, không được xem là chữ ký và bằng chứng quyết định</a:t>
              </a:r>
              <a:endParaRPr lang="en-US" sz="1200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B8CE162-627B-D34D-1799-5519C20DC361}"/>
              </a:ext>
            </a:extLst>
          </p:cNvPr>
          <p:cNvGrpSpPr/>
          <p:nvPr/>
        </p:nvGrpSpPr>
        <p:grpSpPr>
          <a:xfrm>
            <a:off x="4265590" y="3968418"/>
            <a:ext cx="3184071" cy="2686385"/>
            <a:chOff x="4265590" y="3968418"/>
            <a:chExt cx="3184071" cy="2686385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BCD70BA-0C5E-6E7A-82F5-D9739B4B3AB2}"/>
                </a:ext>
              </a:extLst>
            </p:cNvPr>
            <p:cNvGrpSpPr/>
            <p:nvPr/>
          </p:nvGrpSpPr>
          <p:grpSpPr>
            <a:xfrm>
              <a:off x="4265590" y="3968418"/>
              <a:ext cx="3184071" cy="2686385"/>
              <a:chOff x="4265590" y="3968418"/>
              <a:chExt cx="3184071" cy="2686385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AA66E643-FA52-2E85-AF91-B6322E11CD15}"/>
                  </a:ext>
                </a:extLst>
              </p:cNvPr>
              <p:cNvSpPr/>
              <p:nvPr/>
            </p:nvSpPr>
            <p:spPr>
              <a:xfrm>
                <a:off x="4265590" y="4153236"/>
                <a:ext cx="3184071" cy="2501567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  <a:alpha val="5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1C55C7E8-91EF-26F4-8ACE-4BB6836D3ECA}"/>
                  </a:ext>
                </a:extLst>
              </p:cNvPr>
              <p:cNvGrpSpPr/>
              <p:nvPr/>
            </p:nvGrpSpPr>
            <p:grpSpPr>
              <a:xfrm>
                <a:off x="4820993" y="3968418"/>
                <a:ext cx="2073265" cy="422073"/>
                <a:chOff x="4884040" y="3968418"/>
                <a:chExt cx="2073265" cy="422073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578ADA97-53A4-C90A-DF82-2D07B0189DCA}"/>
                    </a:ext>
                  </a:extLst>
                </p:cNvPr>
                <p:cNvSpPr/>
                <p:nvPr/>
              </p:nvSpPr>
              <p:spPr>
                <a:xfrm>
                  <a:off x="4884040" y="3968418"/>
                  <a:ext cx="2073265" cy="4220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5E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B9F6D04A-B3A4-E5DC-4C0A-826C0767D683}"/>
                    </a:ext>
                  </a:extLst>
                </p:cNvPr>
                <p:cNvSpPr txBox="1"/>
                <p:nvPr/>
              </p:nvSpPr>
              <p:spPr>
                <a:xfrm>
                  <a:off x="4949856" y="3994788"/>
                  <a:ext cx="19416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vi-VN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SAU RSHUB</a:t>
                  </a: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D83D914-95BB-CAE4-7AD9-5D7053C87DA7}"/>
                </a:ext>
              </a:extLst>
            </p:cNvPr>
            <p:cNvGrpSpPr/>
            <p:nvPr/>
          </p:nvGrpSpPr>
          <p:grpSpPr>
            <a:xfrm>
              <a:off x="4381275" y="4449128"/>
              <a:ext cx="2903123" cy="276999"/>
              <a:chOff x="4581231" y="5837186"/>
              <a:chExt cx="2903123" cy="276999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9AA0896-98E3-8692-8ABA-8BE199C737B9}"/>
                  </a:ext>
                </a:extLst>
              </p:cNvPr>
              <p:cNvSpPr txBox="1"/>
              <p:nvPr/>
            </p:nvSpPr>
            <p:spPr>
              <a:xfrm>
                <a:off x="4712428" y="5837186"/>
                <a:ext cx="277192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dirty="0">
                    <a:latin typeface="Roboto" pitchFamily="2" charset="0"/>
                    <a:ea typeface="Roboto" pitchFamily="2" charset="0"/>
                  </a:rPr>
                  <a:t>Chữ ký số cá nhân</a:t>
                </a:r>
                <a:r>
                  <a:rPr lang="en-US" sz="1200" dirty="0">
                    <a:solidFill>
                      <a:srgbClr val="005EA9"/>
                    </a:solidFill>
                    <a:latin typeface="Roboto" pitchFamily="2" charset="0"/>
                    <a:ea typeface="Roboto" pitchFamily="2" charset="0"/>
                  </a:rPr>
                  <a:t>. </a:t>
                </a: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F65A9EE-4CB3-10C4-062D-2AA3CA13C59B}"/>
                  </a:ext>
                </a:extLst>
              </p:cNvPr>
              <p:cNvSpPr/>
              <p:nvPr/>
            </p:nvSpPr>
            <p:spPr>
              <a:xfrm>
                <a:off x="4581231" y="5920326"/>
                <a:ext cx="110719" cy="11071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36C1745-0B44-6327-8CA8-67561651FA85}"/>
                </a:ext>
              </a:extLst>
            </p:cNvPr>
            <p:cNvSpPr txBox="1"/>
            <p:nvPr/>
          </p:nvSpPr>
          <p:spPr>
            <a:xfrm>
              <a:off x="4381275" y="4677039"/>
              <a:ext cx="306838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  <a:sym typeface="Wingdings 3" panose="05040102010807070707" pitchFamily="18" charset="2"/>
                </a:rPr>
                <a:t> </a:t>
              </a:r>
              <a:r>
                <a:rPr lang="en-US" sz="1200" dirty="0">
                  <a:latin typeface="Roboto" pitchFamily="2" charset="0"/>
                  <a:ea typeface="Roboto" pitchFamily="2" charset="0"/>
                </a:rPr>
                <a:t>Là chữ ký hợp pháp, có giá trị tương đương chữ ký tay</a:t>
              </a:r>
              <a:endParaRPr lang="en-US" sz="1200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8BD0661-61B4-EC17-AF2F-F7B65D182087}"/>
                </a:ext>
              </a:extLst>
            </p:cNvPr>
            <p:cNvGrpSpPr/>
            <p:nvPr/>
          </p:nvGrpSpPr>
          <p:grpSpPr>
            <a:xfrm>
              <a:off x="4381275" y="5120394"/>
              <a:ext cx="2903123" cy="276999"/>
              <a:chOff x="4581231" y="5837186"/>
              <a:chExt cx="2903123" cy="276999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D4C00A6-B64B-0293-0626-AF562965DF00}"/>
                  </a:ext>
                </a:extLst>
              </p:cNvPr>
              <p:cNvSpPr txBox="1"/>
              <p:nvPr/>
            </p:nvSpPr>
            <p:spPr>
              <a:xfrm>
                <a:off x="4712428" y="5837186"/>
                <a:ext cx="277192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dirty="0">
                    <a:latin typeface="Roboto" pitchFamily="2" charset="0"/>
                    <a:ea typeface="Roboto" pitchFamily="2" charset="0"/>
                  </a:rPr>
                  <a:t>Gắn định danh quốc gia (</a:t>
                </a:r>
                <a:r>
                  <a:rPr lang="en-US" sz="1200" dirty="0" err="1">
                    <a:latin typeface="Roboto" pitchFamily="2" charset="0"/>
                    <a:ea typeface="Roboto" pitchFamily="2" charset="0"/>
                  </a:rPr>
                  <a:t>VNeID</a:t>
                </a:r>
                <a:r>
                  <a:rPr lang="en-US" sz="1200" dirty="0">
                    <a:latin typeface="Roboto" pitchFamily="2" charset="0"/>
                    <a:ea typeface="Roboto" pitchFamily="2" charset="0"/>
                  </a:rPr>
                  <a:t>)</a:t>
                </a:r>
                <a:r>
                  <a:rPr lang="en-US" sz="1200" dirty="0">
                    <a:solidFill>
                      <a:srgbClr val="005EA9"/>
                    </a:solidFill>
                    <a:latin typeface="Roboto" pitchFamily="2" charset="0"/>
                    <a:ea typeface="Roboto" pitchFamily="2" charset="0"/>
                  </a:rPr>
                  <a:t>. </a:t>
                </a: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E07BAAD8-D12A-6B28-E5CE-47A04A05C5FF}"/>
                  </a:ext>
                </a:extLst>
              </p:cNvPr>
              <p:cNvSpPr/>
              <p:nvPr/>
            </p:nvSpPr>
            <p:spPr>
              <a:xfrm>
                <a:off x="4581231" y="5920326"/>
                <a:ext cx="110719" cy="11071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28F8CD2-4C6D-8EB7-D593-80B4AB5D7D05}"/>
                </a:ext>
              </a:extLst>
            </p:cNvPr>
            <p:cNvSpPr txBox="1"/>
            <p:nvPr/>
          </p:nvSpPr>
          <p:spPr>
            <a:xfrm>
              <a:off x="4381275" y="5348305"/>
              <a:ext cx="3068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  <a:sym typeface="Wingdings 3" panose="05040102010807070707" pitchFamily="18" charset="2"/>
                </a:rPr>
                <a:t> </a:t>
              </a:r>
              <a:r>
                <a:rPr lang="en-US" sz="1200" dirty="0">
                  <a:latin typeface="Roboto" pitchFamily="2" charset="0"/>
                  <a:ea typeface="Roboto" pitchFamily="2" charset="0"/>
                </a:rPr>
                <a:t>Danh tính không còn là điểm yếu pháp lý</a:t>
              </a:r>
              <a:endParaRPr lang="en-US" sz="1200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200A60A-F1C5-C33C-597D-24D4820B196A}"/>
                </a:ext>
              </a:extLst>
            </p:cNvPr>
            <p:cNvGrpSpPr/>
            <p:nvPr/>
          </p:nvGrpSpPr>
          <p:grpSpPr>
            <a:xfrm>
              <a:off x="4381275" y="5606994"/>
              <a:ext cx="2903123" cy="276999"/>
              <a:chOff x="4581231" y="5837186"/>
              <a:chExt cx="2903123" cy="276999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ABF657F-CCF3-DDAD-FA43-CBAF1091DC55}"/>
                  </a:ext>
                </a:extLst>
              </p:cNvPr>
              <p:cNvSpPr txBox="1"/>
              <p:nvPr/>
            </p:nvSpPr>
            <p:spPr>
              <a:xfrm>
                <a:off x="4712428" y="5837186"/>
                <a:ext cx="277192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dirty="0">
                    <a:latin typeface="Roboto" pitchFamily="2" charset="0"/>
                    <a:ea typeface="Roboto" pitchFamily="2" charset="0"/>
                  </a:rPr>
                  <a:t>Bằng chứng không chối bỏ</a:t>
                </a:r>
                <a:endParaRPr lang="en-US" sz="1200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39BE9B1D-5541-92B2-A856-2985DE66BB73}"/>
                  </a:ext>
                </a:extLst>
              </p:cNvPr>
              <p:cNvSpPr/>
              <p:nvPr/>
            </p:nvSpPr>
            <p:spPr>
              <a:xfrm>
                <a:off x="4581231" y="5920326"/>
                <a:ext cx="110719" cy="11071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44FDF26-D16E-E8F7-835B-76300472212D}"/>
                </a:ext>
              </a:extLst>
            </p:cNvPr>
            <p:cNvSpPr txBox="1"/>
            <p:nvPr/>
          </p:nvSpPr>
          <p:spPr>
            <a:xfrm>
              <a:off x="4381275" y="5834905"/>
              <a:ext cx="306838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latin typeface="Roboto" pitchFamily="2" charset="0"/>
                  <a:ea typeface="Roboto" pitchFamily="2" charset="0"/>
                  <a:sym typeface="Wingdings 3" panose="05040102010807070707" pitchFamily="18" charset="2"/>
                </a:rPr>
                <a:t> </a:t>
              </a:r>
              <a:r>
                <a:rPr lang="en-US" sz="1200" dirty="0">
                  <a:latin typeface="Roboto" pitchFamily="2" charset="0"/>
                  <a:ea typeface="Roboto" pitchFamily="2" charset="0"/>
                </a:rPr>
                <a:t>Tạo bộ bằng chứng hoàn hảo: Ai ký? Ký cái gì? Ký khi nào? Ký bằng cách nào? Có tự nguyện không?</a:t>
              </a:r>
              <a:endParaRPr lang="en-US" sz="1200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221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3FE8799-A90A-E3CE-775C-4F2954ECB405}"/>
              </a:ext>
            </a:extLst>
          </p:cNvPr>
          <p:cNvSpPr/>
          <p:nvPr/>
        </p:nvSpPr>
        <p:spPr>
          <a:xfrm>
            <a:off x="8986981" y="-154709"/>
            <a:ext cx="3520936" cy="790632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C79B3E-0945-FB4E-FB3E-187B60AE2FA9}"/>
              </a:ext>
            </a:extLst>
          </p:cNvPr>
          <p:cNvSpPr/>
          <p:nvPr/>
        </p:nvSpPr>
        <p:spPr>
          <a:xfrm>
            <a:off x="7753456" y="971985"/>
            <a:ext cx="3520938" cy="53432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E0A84B-93DD-D870-B3DC-D0197C5C66D5}"/>
              </a:ext>
            </a:extLst>
          </p:cNvPr>
          <p:cNvGrpSpPr/>
          <p:nvPr/>
        </p:nvGrpSpPr>
        <p:grpSpPr>
          <a:xfrm>
            <a:off x="508643" y="306399"/>
            <a:ext cx="6851824" cy="1145461"/>
            <a:chOff x="508643" y="306399"/>
            <a:chExt cx="6851824" cy="11454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203E01-F760-3856-88E5-4E98BF15D084}"/>
                </a:ext>
              </a:extLst>
            </p:cNvPr>
            <p:cNvSpPr txBox="1"/>
            <p:nvPr/>
          </p:nvSpPr>
          <p:spPr>
            <a:xfrm>
              <a:off x="823919" y="306399"/>
              <a:ext cx="65365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000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DANH MỤC</a:t>
              </a:r>
            </a:p>
            <a:p>
              <a:pPr algn="just"/>
              <a:r>
                <a:rPr lang="en-US" sz="3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CÁC NGHIỆP VỤ CẦN KÝ SỐ </a:t>
              </a:r>
              <a:r>
                <a:rPr lang="en-US" sz="3000" b="1" dirty="0" err="1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RSHUB</a:t>
              </a:r>
              <a:endParaRPr lang="vi-VN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98C56F9-F7E6-E46C-135F-0DC85D41D038}"/>
                </a:ext>
              </a:extLst>
            </p:cNvPr>
            <p:cNvGrpSpPr/>
            <p:nvPr/>
          </p:nvGrpSpPr>
          <p:grpSpPr>
            <a:xfrm>
              <a:off x="508643" y="1357951"/>
              <a:ext cx="6778347" cy="93909"/>
              <a:chOff x="4404368" y="1337114"/>
              <a:chExt cx="6778347" cy="93909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48AB59A8-1573-D632-6B68-0CED62C444CA}"/>
                  </a:ext>
                </a:extLst>
              </p:cNvPr>
              <p:cNvCxnSpPr>
                <a:cxnSpLocks/>
                <a:endCxn id="62" idx="6"/>
              </p:cNvCxnSpPr>
              <p:nvPr/>
            </p:nvCxnSpPr>
            <p:spPr>
              <a:xfrm flipV="1">
                <a:off x="4463046" y="1384069"/>
                <a:ext cx="6719669" cy="0"/>
              </a:xfrm>
              <a:prstGeom prst="line">
                <a:avLst/>
              </a:prstGeom>
              <a:ln w="2857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CA09A70A-603A-3B26-D78D-DED5859992EA}"/>
                  </a:ext>
                </a:extLst>
              </p:cNvPr>
              <p:cNvGrpSpPr/>
              <p:nvPr/>
            </p:nvGrpSpPr>
            <p:grpSpPr>
              <a:xfrm>
                <a:off x="4404368" y="1337114"/>
                <a:ext cx="6778347" cy="93909"/>
                <a:chOff x="4404368" y="1337114"/>
                <a:chExt cx="6778347" cy="93909"/>
              </a:xfrm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F7E1E033-4E53-5F7B-4A62-6085AD5918B2}"/>
                    </a:ext>
                  </a:extLst>
                </p:cNvPr>
                <p:cNvSpPr/>
                <p:nvPr/>
              </p:nvSpPr>
              <p:spPr>
                <a:xfrm>
                  <a:off x="4404368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D1320464-65ED-CF90-50E6-A2419062EDDE}"/>
                    </a:ext>
                  </a:extLst>
                </p:cNvPr>
                <p:cNvSpPr/>
                <p:nvPr/>
              </p:nvSpPr>
              <p:spPr>
                <a:xfrm>
                  <a:off x="11088806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</p:grpSp>
      <p:pic>
        <p:nvPicPr>
          <p:cNvPr id="8" name="Picture 7" descr="A group of tall buildings&#10;&#10;AI-generated content may be incorrect.">
            <a:extLst>
              <a:ext uri="{FF2B5EF4-FFF2-40B4-BE49-F238E27FC236}">
                <a16:creationId xmlns:a16="http://schemas.microsoft.com/office/drawing/2014/main" id="{EF645157-529D-27F8-F79B-7D138883B32F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903" y="1104197"/>
            <a:ext cx="3389261" cy="5078812"/>
          </a:xfrm>
          <a:prstGeom prst="roundRect">
            <a:avLst>
              <a:gd name="adj" fmla="val 50000"/>
            </a:avLst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0AB435F-F972-8598-95CD-5ABB2C20B99B}"/>
              </a:ext>
            </a:extLst>
          </p:cNvPr>
          <p:cNvGrpSpPr/>
          <p:nvPr/>
        </p:nvGrpSpPr>
        <p:grpSpPr>
          <a:xfrm>
            <a:off x="8854583" y="2181949"/>
            <a:ext cx="1590537" cy="2715491"/>
            <a:chOff x="8854583" y="2181949"/>
            <a:chExt cx="1590537" cy="271549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84D3E13-1A7C-51F7-9AFA-2F3CDFB5699F}"/>
                </a:ext>
              </a:extLst>
            </p:cNvPr>
            <p:cNvSpPr/>
            <p:nvPr/>
          </p:nvSpPr>
          <p:spPr>
            <a:xfrm>
              <a:off x="8854583" y="2181949"/>
              <a:ext cx="1590537" cy="2715491"/>
            </a:xfrm>
            <a:prstGeom prst="roundRect">
              <a:avLst>
                <a:gd name="adj" fmla="val 50000"/>
              </a:avLst>
            </a:prstGeom>
            <a:solidFill>
              <a:srgbClr val="0070C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7E6A39-4EDA-03BE-952B-4055A0169CE2}"/>
                </a:ext>
              </a:extLst>
            </p:cNvPr>
            <p:cNvSpPr txBox="1"/>
            <p:nvPr/>
          </p:nvSpPr>
          <p:spPr>
            <a:xfrm>
              <a:off x="9326578" y="3135772"/>
              <a:ext cx="6465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2</a:t>
              </a:r>
              <a:endParaRPr lang="vi-VN" sz="6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6ADFAD4-C1CA-3486-5C62-03ED5F2C4D0F}"/>
              </a:ext>
            </a:extLst>
          </p:cNvPr>
          <p:cNvGrpSpPr/>
          <p:nvPr/>
        </p:nvGrpSpPr>
        <p:grpSpPr>
          <a:xfrm>
            <a:off x="4245237" y="4634806"/>
            <a:ext cx="3032912" cy="1015663"/>
            <a:chOff x="4239016" y="2120109"/>
            <a:chExt cx="3032912" cy="101566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BDDD9B3-D0FA-43A3-CB34-E72695DE7F30}"/>
                </a:ext>
              </a:extLst>
            </p:cNvPr>
            <p:cNvSpPr/>
            <p:nvPr/>
          </p:nvSpPr>
          <p:spPr>
            <a:xfrm>
              <a:off x="4857859" y="2311069"/>
              <a:ext cx="2414069" cy="63374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D31FACA3-A5B1-9043-551F-CC70E880E8B3}"/>
                </a:ext>
              </a:extLst>
            </p:cNvPr>
            <p:cNvSpPr/>
            <p:nvPr/>
          </p:nvSpPr>
          <p:spPr>
            <a:xfrm>
              <a:off x="4239016" y="2120109"/>
              <a:ext cx="1041149" cy="1015663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E9CC82-8622-25BF-5B58-1D67326A4D8F}"/>
                </a:ext>
              </a:extLst>
            </p:cNvPr>
            <p:cNvSpPr txBox="1"/>
            <p:nvPr/>
          </p:nvSpPr>
          <p:spPr>
            <a:xfrm>
              <a:off x="5344375" y="2366330"/>
              <a:ext cx="17917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NGHIỆP VỤ THƯỜNG NGÀY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5" name="Graphic 24" descr="Contract with solid fill">
              <a:extLst>
                <a:ext uri="{FF2B5EF4-FFF2-40B4-BE49-F238E27FC236}">
                  <a16:creationId xmlns:a16="http://schemas.microsoft.com/office/drawing/2014/main" id="{F3C63B21-317E-10B5-D61C-CC6B0AE04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10190" y="2278540"/>
              <a:ext cx="698800" cy="69880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9947D3C-FE06-9DF5-970A-063E462D3813}"/>
              </a:ext>
            </a:extLst>
          </p:cNvPr>
          <p:cNvGrpSpPr/>
          <p:nvPr/>
        </p:nvGrpSpPr>
        <p:grpSpPr>
          <a:xfrm>
            <a:off x="425512" y="2096463"/>
            <a:ext cx="3032912" cy="1015663"/>
            <a:chOff x="425512" y="2096463"/>
            <a:chExt cx="3032912" cy="10156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698D7E-9F0F-3153-9B7C-DC7C81769312}"/>
                </a:ext>
              </a:extLst>
            </p:cNvPr>
            <p:cNvSpPr/>
            <p:nvPr/>
          </p:nvSpPr>
          <p:spPr>
            <a:xfrm>
              <a:off x="1044355" y="2287423"/>
              <a:ext cx="2414069" cy="633742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1B0F1D6-6524-6DA3-947C-5335174A7461}"/>
                </a:ext>
              </a:extLst>
            </p:cNvPr>
            <p:cNvSpPr/>
            <p:nvPr/>
          </p:nvSpPr>
          <p:spPr>
            <a:xfrm>
              <a:off x="425512" y="2096463"/>
              <a:ext cx="1041149" cy="1015663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A762B9-1D82-DC52-C2AC-C244291FB53E}"/>
                </a:ext>
              </a:extLst>
            </p:cNvPr>
            <p:cNvSpPr txBox="1"/>
            <p:nvPr/>
          </p:nvSpPr>
          <p:spPr>
            <a:xfrm>
              <a:off x="1530871" y="2358570"/>
              <a:ext cx="17917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TÀI KHOẢN –</a:t>
              </a:r>
            </a:p>
            <a:p>
              <a:pPr algn="just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ONBOARDING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30" name="Graphic 29" descr="User with solid fill">
              <a:extLst>
                <a:ext uri="{FF2B5EF4-FFF2-40B4-BE49-F238E27FC236}">
                  <a16:creationId xmlns:a16="http://schemas.microsoft.com/office/drawing/2014/main" id="{B5AD5D22-E883-3961-3B8E-D1F54F554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51600" y="2198724"/>
              <a:ext cx="770550" cy="77055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BA03EBC-D496-050B-82E8-CAE19F6CA09C}"/>
              </a:ext>
            </a:extLst>
          </p:cNvPr>
          <p:cNvGrpSpPr/>
          <p:nvPr/>
        </p:nvGrpSpPr>
        <p:grpSpPr>
          <a:xfrm>
            <a:off x="425512" y="3365635"/>
            <a:ext cx="3032912" cy="1015663"/>
            <a:chOff x="425512" y="3365635"/>
            <a:chExt cx="3032912" cy="101566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ACF1AC-1D26-0E58-7707-3AB4C2A15EDD}"/>
                </a:ext>
              </a:extLst>
            </p:cNvPr>
            <p:cNvSpPr/>
            <p:nvPr/>
          </p:nvSpPr>
          <p:spPr>
            <a:xfrm>
              <a:off x="1044355" y="3556595"/>
              <a:ext cx="2414069" cy="63374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979B124-0939-0DBD-7638-F0536AF98B41}"/>
                </a:ext>
              </a:extLst>
            </p:cNvPr>
            <p:cNvSpPr/>
            <p:nvPr/>
          </p:nvSpPr>
          <p:spPr>
            <a:xfrm>
              <a:off x="425512" y="3365635"/>
              <a:ext cx="1041149" cy="1015663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A1ABFEF-6243-5405-13C5-25431CD5289F}"/>
                </a:ext>
              </a:extLst>
            </p:cNvPr>
            <p:cNvSpPr txBox="1"/>
            <p:nvPr/>
          </p:nvSpPr>
          <p:spPr>
            <a:xfrm>
              <a:off x="1530871" y="3719577"/>
              <a:ext cx="17917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TÍN DỤNG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35" name="Graphic 34" descr="Credit card with solid fill">
              <a:extLst>
                <a:ext uri="{FF2B5EF4-FFF2-40B4-BE49-F238E27FC236}">
                  <a16:creationId xmlns:a16="http://schemas.microsoft.com/office/drawing/2014/main" id="{2B846F60-CDE1-8943-941E-71F0F8540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9051" y="3486431"/>
              <a:ext cx="774071" cy="774071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C35768E-0247-EA98-5EBD-2B254DDB70DA}"/>
              </a:ext>
            </a:extLst>
          </p:cNvPr>
          <p:cNvGrpSpPr/>
          <p:nvPr/>
        </p:nvGrpSpPr>
        <p:grpSpPr>
          <a:xfrm>
            <a:off x="425512" y="4634806"/>
            <a:ext cx="3032912" cy="1015663"/>
            <a:chOff x="425512" y="4634806"/>
            <a:chExt cx="3032912" cy="10156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DD4E5B8-3CCB-A493-664F-259940BA87D3}"/>
                </a:ext>
              </a:extLst>
            </p:cNvPr>
            <p:cNvSpPr/>
            <p:nvPr/>
          </p:nvSpPr>
          <p:spPr>
            <a:xfrm>
              <a:off x="1044355" y="4825766"/>
              <a:ext cx="2414069" cy="633742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B56CCB8A-85F5-5104-2205-068224242A66}"/>
                </a:ext>
              </a:extLst>
            </p:cNvPr>
            <p:cNvSpPr/>
            <p:nvPr/>
          </p:nvSpPr>
          <p:spPr>
            <a:xfrm>
              <a:off x="425512" y="4634806"/>
              <a:ext cx="1041149" cy="1015663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5FB387-F668-FA9F-1FFF-078183333FF5}"/>
                </a:ext>
              </a:extLst>
            </p:cNvPr>
            <p:cNvSpPr txBox="1"/>
            <p:nvPr/>
          </p:nvSpPr>
          <p:spPr>
            <a:xfrm>
              <a:off x="1530871" y="4988748"/>
              <a:ext cx="1927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THẺ - THANH TOÁN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43" name="Graphic 42" descr="Register with solid fill">
              <a:extLst>
                <a:ext uri="{FF2B5EF4-FFF2-40B4-BE49-F238E27FC236}">
                  <a16:creationId xmlns:a16="http://schemas.microsoft.com/office/drawing/2014/main" id="{83628963-70EC-5CDE-51CE-CD682A314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59959" y="4756510"/>
              <a:ext cx="772254" cy="772254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6BC0538-2E40-F33B-6B0D-F46E33421244}"/>
              </a:ext>
            </a:extLst>
          </p:cNvPr>
          <p:cNvGrpSpPr/>
          <p:nvPr/>
        </p:nvGrpSpPr>
        <p:grpSpPr>
          <a:xfrm>
            <a:off x="4239016" y="2096463"/>
            <a:ext cx="3032912" cy="1015663"/>
            <a:chOff x="4239016" y="2096463"/>
            <a:chExt cx="3032912" cy="101566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CD5E60-DAD9-0ECB-6DC8-89C60DE1AF90}"/>
                </a:ext>
              </a:extLst>
            </p:cNvPr>
            <p:cNvSpPr/>
            <p:nvPr/>
          </p:nvSpPr>
          <p:spPr>
            <a:xfrm>
              <a:off x="4857859" y="2287423"/>
              <a:ext cx="2414069" cy="63374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8FA28CF2-3AB6-6BED-5192-08514861ADF3}"/>
                </a:ext>
              </a:extLst>
            </p:cNvPr>
            <p:cNvSpPr/>
            <p:nvPr/>
          </p:nvSpPr>
          <p:spPr>
            <a:xfrm>
              <a:off x="4239016" y="2096463"/>
              <a:ext cx="1041149" cy="1015663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80EF81-E97A-1A7D-FBB5-6412A3DE64A7}"/>
                </a:ext>
              </a:extLst>
            </p:cNvPr>
            <p:cNvSpPr txBox="1"/>
            <p:nvPr/>
          </p:nvSpPr>
          <p:spPr>
            <a:xfrm>
              <a:off x="5344375" y="2342684"/>
              <a:ext cx="17917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TIẾT KIỆM – </a:t>
              </a:r>
            </a:p>
            <a:p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ĐẦU TƯ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47" name="Graphic 46" descr="Piggy Bank with solid fill">
              <a:extLst>
                <a:ext uri="{FF2B5EF4-FFF2-40B4-BE49-F238E27FC236}">
                  <a16:creationId xmlns:a16="http://schemas.microsoft.com/office/drawing/2014/main" id="{CBF4F5FB-C43B-E131-B162-8026A9A35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48088" y="2192792"/>
              <a:ext cx="823004" cy="823004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29C8E00-E52B-758A-2EC7-FADCFC2091AC}"/>
              </a:ext>
            </a:extLst>
          </p:cNvPr>
          <p:cNvGrpSpPr/>
          <p:nvPr/>
        </p:nvGrpSpPr>
        <p:grpSpPr>
          <a:xfrm>
            <a:off x="4239016" y="3365635"/>
            <a:ext cx="3032912" cy="1015663"/>
            <a:chOff x="4239016" y="3365635"/>
            <a:chExt cx="3032912" cy="101566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A3775DE-3376-0537-5DE8-92703E0C11E6}"/>
                </a:ext>
              </a:extLst>
            </p:cNvPr>
            <p:cNvSpPr/>
            <p:nvPr/>
          </p:nvSpPr>
          <p:spPr>
            <a:xfrm>
              <a:off x="4857859" y="3556595"/>
              <a:ext cx="2414069" cy="633742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B1C4BDBD-4845-AD9C-5B81-6CE3118AC4D4}"/>
                </a:ext>
              </a:extLst>
            </p:cNvPr>
            <p:cNvSpPr/>
            <p:nvPr/>
          </p:nvSpPr>
          <p:spPr>
            <a:xfrm>
              <a:off x="4239016" y="3365635"/>
              <a:ext cx="1041149" cy="1015663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F2CC143-8B14-F363-7C8C-C502C1C3B4D5}"/>
                </a:ext>
              </a:extLst>
            </p:cNvPr>
            <p:cNvSpPr txBox="1"/>
            <p:nvPr/>
          </p:nvSpPr>
          <p:spPr>
            <a:xfrm>
              <a:off x="5344375" y="3611856"/>
              <a:ext cx="17917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DOANH NGHIỆP </a:t>
              </a:r>
            </a:p>
            <a:p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CÁ NHÂN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51" name="Graphic 50" descr="Office worker male with solid fill">
              <a:extLst>
                <a:ext uri="{FF2B5EF4-FFF2-40B4-BE49-F238E27FC236}">
                  <a16:creationId xmlns:a16="http://schemas.microsoft.com/office/drawing/2014/main" id="{3A1CF053-114F-AFB0-62BB-858309D52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351384" y="3465260"/>
              <a:ext cx="816413" cy="8164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94970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124" descr="A map of the world&#10;&#10;AI-generated content may be incorrect.">
            <a:extLst>
              <a:ext uri="{FF2B5EF4-FFF2-40B4-BE49-F238E27FC236}">
                <a16:creationId xmlns:a16="http://schemas.microsoft.com/office/drawing/2014/main" id="{3696DEA5-42FF-B452-BF6A-D8E3D1C2E16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0" b="10604"/>
          <a:stretch>
            <a:fillRect/>
          </a:stretch>
        </p:blipFill>
        <p:spPr>
          <a:xfrm>
            <a:off x="818476" y="823118"/>
            <a:ext cx="9937847" cy="574707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73E0CE0-EBCD-8D71-EC15-F23C9C55F698}"/>
              </a:ext>
            </a:extLst>
          </p:cNvPr>
          <p:cNvGrpSpPr/>
          <p:nvPr/>
        </p:nvGrpSpPr>
        <p:grpSpPr>
          <a:xfrm>
            <a:off x="659015" y="359764"/>
            <a:ext cx="3209925" cy="3155976"/>
            <a:chOff x="659015" y="359764"/>
            <a:chExt cx="3209925" cy="315597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847FF67-765F-9246-4F15-6295276DAB55}"/>
                </a:ext>
              </a:extLst>
            </p:cNvPr>
            <p:cNvSpPr/>
            <p:nvPr/>
          </p:nvSpPr>
          <p:spPr>
            <a:xfrm>
              <a:off x="659015" y="823118"/>
              <a:ext cx="3209925" cy="269262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125549C-441E-021D-B646-2E172AE3EBD1}"/>
                </a:ext>
              </a:extLst>
            </p:cNvPr>
            <p:cNvGrpSpPr/>
            <p:nvPr/>
          </p:nvGrpSpPr>
          <p:grpSpPr>
            <a:xfrm>
              <a:off x="708419" y="1496282"/>
              <a:ext cx="3100429" cy="320262"/>
              <a:chOff x="225652" y="1277207"/>
              <a:chExt cx="3100429" cy="32026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DAB165F-48B2-10EA-1678-6134DB81FCA2}"/>
                  </a:ext>
                </a:extLst>
              </p:cNvPr>
              <p:cNvSpPr txBox="1"/>
              <p:nvPr/>
            </p:nvSpPr>
            <p:spPr>
              <a:xfrm>
                <a:off x="522783" y="1277207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Mở tài khoản thanh toán cá nhân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22" name="Graphic 21" descr="Direction with solid fill">
                <a:extLst>
                  <a:ext uri="{FF2B5EF4-FFF2-40B4-BE49-F238E27FC236}">
                    <a16:creationId xmlns:a16="http://schemas.microsoft.com/office/drawing/2014/main" id="{13DBF0A5-51B0-571E-F26D-5115733226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652" y="12926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E8A50BB-DD00-B854-C209-92E946FD0056}"/>
                </a:ext>
              </a:extLst>
            </p:cNvPr>
            <p:cNvGrpSpPr/>
            <p:nvPr/>
          </p:nvGrpSpPr>
          <p:grpSpPr>
            <a:xfrm>
              <a:off x="708419" y="1840766"/>
              <a:ext cx="3108098" cy="523220"/>
              <a:chOff x="225652" y="1698984"/>
              <a:chExt cx="3108098" cy="52322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7C381D-CEE4-CF1C-18F1-483C6D782A78}"/>
                  </a:ext>
                </a:extLst>
              </p:cNvPr>
              <p:cNvSpPr txBox="1"/>
              <p:nvPr/>
            </p:nvSpPr>
            <p:spPr>
              <a:xfrm>
                <a:off x="530452" y="1698984"/>
                <a:ext cx="28032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Chấp thuận điều khoản eBanking/Mobile Banking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23" name="Graphic 22" descr="Direction with solid fill">
                <a:extLst>
                  <a:ext uri="{FF2B5EF4-FFF2-40B4-BE49-F238E27FC236}">
                    <a16:creationId xmlns:a16="http://schemas.microsoft.com/office/drawing/2014/main" id="{F60EBEDF-C904-E026-79AE-E6A933CC5E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652" y="17589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2518216-3392-149F-5299-78DE527C48C2}"/>
                </a:ext>
              </a:extLst>
            </p:cNvPr>
            <p:cNvGrpSpPr/>
            <p:nvPr/>
          </p:nvGrpSpPr>
          <p:grpSpPr>
            <a:xfrm>
              <a:off x="708419" y="2388208"/>
              <a:ext cx="3133560" cy="523220"/>
              <a:chOff x="200190" y="2222204"/>
              <a:chExt cx="3133560" cy="52322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791A3F-8C52-52F7-2541-33B9381C31D0}"/>
                  </a:ext>
                </a:extLst>
              </p:cNvPr>
              <p:cNvSpPr txBox="1"/>
              <p:nvPr/>
            </p:nvSpPr>
            <p:spPr>
              <a:xfrm>
                <a:off x="530452" y="2222204"/>
                <a:ext cx="28032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Thay đổi thông tin định danh quan trọng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 </a:t>
                </a:r>
              </a:p>
            </p:txBody>
          </p:sp>
          <p:pic>
            <p:nvPicPr>
              <p:cNvPr id="24" name="Graphic 23" descr="Direction with solid fill">
                <a:extLst>
                  <a:ext uri="{FF2B5EF4-FFF2-40B4-BE49-F238E27FC236}">
                    <a16:creationId xmlns:a16="http://schemas.microsoft.com/office/drawing/2014/main" id="{EE925DB3-1AC9-D444-6FEC-3F3467ADD4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19F151A6-EE24-4AE2-49B9-EA14A2362227}"/>
                </a:ext>
              </a:extLst>
            </p:cNvPr>
            <p:cNvGrpSpPr/>
            <p:nvPr/>
          </p:nvGrpSpPr>
          <p:grpSpPr>
            <a:xfrm>
              <a:off x="708419" y="2935650"/>
              <a:ext cx="3133560" cy="355077"/>
              <a:chOff x="200190" y="2222204"/>
              <a:chExt cx="3133560" cy="355077"/>
            </a:xfrm>
          </p:grpSpPr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6583A7AF-7D31-4F39-8ED1-7EED74698E41}"/>
                  </a:ext>
                </a:extLst>
              </p:cNvPr>
              <p:cNvSpPr txBox="1"/>
              <p:nvPr/>
            </p:nvSpPr>
            <p:spPr>
              <a:xfrm>
                <a:off x="530452" y="2222204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Đăng ký / hủy dịch vụ rủi ro cao</a:t>
                </a:r>
                <a:endParaRPr lang="en-US" sz="1400" dirty="0"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28" name="Graphic 127" descr="Direction with solid fill">
                <a:extLst>
                  <a:ext uri="{FF2B5EF4-FFF2-40B4-BE49-F238E27FC236}">
                    <a16:creationId xmlns:a16="http://schemas.microsoft.com/office/drawing/2014/main" id="{74D9E858-940A-9A8A-80D4-A13F1FC56E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5A0547E-394D-840D-35FC-CA4074A3FACF}"/>
                </a:ext>
              </a:extLst>
            </p:cNvPr>
            <p:cNvGrpSpPr/>
            <p:nvPr/>
          </p:nvGrpSpPr>
          <p:grpSpPr>
            <a:xfrm>
              <a:off x="659015" y="359764"/>
              <a:ext cx="3032912" cy="1015663"/>
              <a:chOff x="425512" y="2096463"/>
              <a:chExt cx="3032912" cy="1015663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08A07EE8-2C60-F74E-B3E6-F220A24B9990}"/>
                  </a:ext>
                </a:extLst>
              </p:cNvPr>
              <p:cNvSpPr/>
              <p:nvPr/>
            </p:nvSpPr>
            <p:spPr>
              <a:xfrm>
                <a:off x="1044355" y="2287423"/>
                <a:ext cx="2414069" cy="633742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E83F2DFC-D5DF-CC4E-625F-E3C7176743B6}"/>
                  </a:ext>
                </a:extLst>
              </p:cNvPr>
              <p:cNvSpPr/>
              <p:nvPr/>
            </p:nvSpPr>
            <p:spPr>
              <a:xfrm>
                <a:off x="425512" y="2096463"/>
                <a:ext cx="1041149" cy="1015663"/>
              </a:xfrm>
              <a:prstGeom prst="roundRect">
                <a:avLst/>
              </a:prstGeom>
              <a:solidFill>
                <a:srgbClr val="0070C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08C4FC3-5500-08DE-077D-3B0E22F1E48E}"/>
                  </a:ext>
                </a:extLst>
              </p:cNvPr>
              <p:cNvSpPr txBox="1"/>
              <p:nvPr/>
            </p:nvSpPr>
            <p:spPr>
              <a:xfrm>
                <a:off x="1530871" y="2358570"/>
                <a:ext cx="1791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TÀI KHOẢN –</a:t>
                </a:r>
              </a:p>
              <a:p>
                <a:pPr algn="just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ONBOARDING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80" name="Graphic 79" descr="User with solid fill">
                <a:extLst>
                  <a:ext uri="{FF2B5EF4-FFF2-40B4-BE49-F238E27FC236}">
                    <a16:creationId xmlns:a16="http://schemas.microsoft.com/office/drawing/2014/main" id="{BFAD8B5A-7AD6-98C5-27DF-D6959D649F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1600" y="2198724"/>
                <a:ext cx="770550" cy="770550"/>
              </a:xfrm>
              <a:prstGeom prst="rect">
                <a:avLst/>
              </a:prstGeom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E547D77-C76B-CACF-B954-2FA147B038BC}"/>
              </a:ext>
            </a:extLst>
          </p:cNvPr>
          <p:cNvGrpSpPr/>
          <p:nvPr/>
        </p:nvGrpSpPr>
        <p:grpSpPr>
          <a:xfrm>
            <a:off x="4498393" y="332682"/>
            <a:ext cx="3215936" cy="3183057"/>
            <a:chOff x="4498393" y="332682"/>
            <a:chExt cx="3215936" cy="318305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8629FED9-E56C-CA30-37DC-DFFE5F7B0657}"/>
                </a:ext>
              </a:extLst>
            </p:cNvPr>
            <p:cNvSpPr/>
            <p:nvPr/>
          </p:nvSpPr>
          <p:spPr>
            <a:xfrm>
              <a:off x="4498393" y="823117"/>
              <a:ext cx="3209925" cy="269262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B3F90F7-996C-0E52-2082-3D8164162552}"/>
                </a:ext>
              </a:extLst>
            </p:cNvPr>
            <p:cNvGrpSpPr/>
            <p:nvPr/>
          </p:nvGrpSpPr>
          <p:grpSpPr>
            <a:xfrm>
              <a:off x="4549296" y="1437164"/>
              <a:ext cx="3119145" cy="331755"/>
              <a:chOff x="225652" y="1265714"/>
              <a:chExt cx="3119145" cy="331755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9C1829A-03F5-5B99-4D4C-6C5573A3F239}"/>
                  </a:ext>
                </a:extLst>
              </p:cNvPr>
              <p:cNvSpPr txBox="1"/>
              <p:nvPr/>
            </p:nvSpPr>
            <p:spPr>
              <a:xfrm>
                <a:off x="541499" y="1265714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Hợp đồng tín dụng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39" name="Graphic 38" descr="Direction with solid fill">
                <a:extLst>
                  <a:ext uri="{FF2B5EF4-FFF2-40B4-BE49-F238E27FC236}">
                    <a16:creationId xmlns:a16="http://schemas.microsoft.com/office/drawing/2014/main" id="{2618CA89-5F8F-2F2B-435C-072974FD43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652" y="12926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01B7B8E-61E1-B0A3-F90E-EB1C3FBD07CC}"/>
                </a:ext>
              </a:extLst>
            </p:cNvPr>
            <p:cNvGrpSpPr/>
            <p:nvPr/>
          </p:nvGrpSpPr>
          <p:grpSpPr>
            <a:xfrm>
              <a:off x="4549296" y="1813810"/>
              <a:ext cx="3165033" cy="309204"/>
              <a:chOff x="225652" y="1754565"/>
              <a:chExt cx="3165033" cy="309204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5C46F89-627F-D1B8-CFB2-77617B7412A3}"/>
                  </a:ext>
                </a:extLst>
              </p:cNvPr>
              <p:cNvSpPr txBox="1"/>
              <p:nvPr/>
            </p:nvSpPr>
            <p:spPr>
              <a:xfrm>
                <a:off x="524441" y="1754565"/>
                <a:ext cx="28662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Hợp đồng bảo lãnh/đồng nghĩa vụ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37" name="Graphic 36" descr="Direction with solid fill">
                <a:extLst>
                  <a:ext uri="{FF2B5EF4-FFF2-40B4-BE49-F238E27FC236}">
                    <a16:creationId xmlns:a16="http://schemas.microsoft.com/office/drawing/2014/main" id="{FF166AEE-6B73-74BD-EF8B-1475FA8440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652" y="17589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EB4E7C-8EFD-941D-D094-0775A1DBCD3B}"/>
                </a:ext>
              </a:extLst>
            </p:cNvPr>
            <p:cNvGrpSpPr/>
            <p:nvPr/>
          </p:nvGrpSpPr>
          <p:grpSpPr>
            <a:xfrm>
              <a:off x="4549296" y="2167905"/>
              <a:ext cx="3133560" cy="307777"/>
              <a:chOff x="200190" y="2269504"/>
              <a:chExt cx="3133560" cy="307777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AC4146F-5396-B246-F23A-06EADFED5FCA}"/>
                  </a:ext>
                </a:extLst>
              </p:cNvPr>
              <p:cNvSpPr txBox="1"/>
              <p:nvPr/>
            </p:nvSpPr>
            <p:spPr>
              <a:xfrm>
                <a:off x="530452" y="2269504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Giải ngân vốn vay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35" name="Graphic 34" descr="Direction with solid fill">
                <a:extLst>
                  <a:ext uri="{FF2B5EF4-FFF2-40B4-BE49-F238E27FC236}">
                    <a16:creationId xmlns:a16="http://schemas.microsoft.com/office/drawing/2014/main" id="{70389154-43B7-69F4-6697-F01719585D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0B8B3E4-4ACC-6CE3-1EE1-9F1AB9095504}"/>
                </a:ext>
              </a:extLst>
            </p:cNvPr>
            <p:cNvGrpSpPr/>
            <p:nvPr/>
          </p:nvGrpSpPr>
          <p:grpSpPr>
            <a:xfrm>
              <a:off x="4549296" y="332682"/>
              <a:ext cx="3032912" cy="1015663"/>
              <a:chOff x="425512" y="3365635"/>
              <a:chExt cx="3032912" cy="1015663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11B3C9C2-D5D4-F44F-124E-87487E3F3877}"/>
                  </a:ext>
                </a:extLst>
              </p:cNvPr>
              <p:cNvSpPr/>
              <p:nvPr/>
            </p:nvSpPr>
            <p:spPr>
              <a:xfrm>
                <a:off x="1044355" y="3556595"/>
                <a:ext cx="2414069" cy="633742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EA169D82-DD95-5BA6-FB2F-5211E9E58D2D}"/>
                  </a:ext>
                </a:extLst>
              </p:cNvPr>
              <p:cNvSpPr/>
              <p:nvPr/>
            </p:nvSpPr>
            <p:spPr>
              <a:xfrm>
                <a:off x="425512" y="3365635"/>
                <a:ext cx="1041149" cy="1015663"/>
              </a:xfrm>
              <a:prstGeom prst="roundRect">
                <a:avLst/>
              </a:prstGeom>
              <a:solidFill>
                <a:schemeClr val="bg2">
                  <a:lumMod val="25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234B772-D285-6400-2F54-814D46324AD6}"/>
                  </a:ext>
                </a:extLst>
              </p:cNvPr>
              <p:cNvSpPr txBox="1"/>
              <p:nvPr/>
            </p:nvSpPr>
            <p:spPr>
              <a:xfrm>
                <a:off x="1530871" y="3719577"/>
                <a:ext cx="17917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TÍN DỤNG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01" name="Graphic 100" descr="Credit card with solid fill">
                <a:extLst>
                  <a:ext uri="{FF2B5EF4-FFF2-40B4-BE49-F238E27FC236}">
                    <a16:creationId xmlns:a16="http://schemas.microsoft.com/office/drawing/2014/main" id="{0F1A2CB4-53EF-1D19-CEA6-C37CD886DD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59051" y="3486431"/>
                <a:ext cx="774071" cy="774071"/>
              </a:xfrm>
              <a:prstGeom prst="rect">
                <a:avLst/>
              </a:prstGeom>
            </p:spPr>
          </p:pic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E6EBB2E0-1D6A-2DB6-A419-1779EB50952F}"/>
                </a:ext>
              </a:extLst>
            </p:cNvPr>
            <p:cNvGrpSpPr/>
            <p:nvPr/>
          </p:nvGrpSpPr>
          <p:grpSpPr>
            <a:xfrm>
              <a:off x="4549296" y="2520573"/>
              <a:ext cx="3133560" cy="307777"/>
              <a:chOff x="200190" y="2269504"/>
              <a:chExt cx="3133560" cy="307777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097CC391-916A-112F-186D-C40E476DB47E}"/>
                  </a:ext>
                </a:extLst>
              </p:cNvPr>
              <p:cNvSpPr txBox="1"/>
              <p:nvPr/>
            </p:nvSpPr>
            <p:spPr>
              <a:xfrm>
                <a:off x="530452" y="2269504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Điều chỉnh điều khoản vay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137" name="Graphic 136" descr="Direction with solid fill">
                <a:extLst>
                  <a:ext uri="{FF2B5EF4-FFF2-40B4-BE49-F238E27FC236}">
                    <a16:creationId xmlns:a16="http://schemas.microsoft.com/office/drawing/2014/main" id="{4A8D59C8-D0F8-6258-6D2C-2E360FE9C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31BE95D-D42B-F887-0CC5-C039BC8BBB66}"/>
                </a:ext>
              </a:extLst>
            </p:cNvPr>
            <p:cNvGrpSpPr/>
            <p:nvPr/>
          </p:nvGrpSpPr>
          <p:grpSpPr>
            <a:xfrm>
              <a:off x="4549296" y="2873240"/>
              <a:ext cx="3133560" cy="523220"/>
              <a:chOff x="200190" y="2269504"/>
              <a:chExt cx="3133560" cy="523220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2D184631-14DF-94A7-E12F-EBD469F1A4BA}"/>
                  </a:ext>
                </a:extLst>
              </p:cNvPr>
              <p:cNvSpPr txBox="1"/>
              <p:nvPr/>
            </p:nvSpPr>
            <p:spPr>
              <a:xfrm>
                <a:off x="530452" y="2269504"/>
                <a:ext cx="28032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Cam kết trả nợ/tái cấu trúc khoản vay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140" name="Graphic 139" descr="Direction with solid fill">
                <a:extLst>
                  <a:ext uri="{FF2B5EF4-FFF2-40B4-BE49-F238E27FC236}">
                    <a16:creationId xmlns:a16="http://schemas.microsoft.com/office/drawing/2014/main" id="{2924D471-9462-3B26-A945-DE2B4F921C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6A648B-9FED-D5CD-8185-4F4DD468741B}"/>
              </a:ext>
            </a:extLst>
          </p:cNvPr>
          <p:cNvGrpSpPr/>
          <p:nvPr/>
        </p:nvGrpSpPr>
        <p:grpSpPr>
          <a:xfrm>
            <a:off x="8337770" y="363204"/>
            <a:ext cx="3209925" cy="2760996"/>
            <a:chOff x="8337770" y="363204"/>
            <a:chExt cx="3209925" cy="2760996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78338126-F8A0-1355-57A3-798128FEE60F}"/>
                </a:ext>
              </a:extLst>
            </p:cNvPr>
            <p:cNvSpPr/>
            <p:nvPr/>
          </p:nvSpPr>
          <p:spPr>
            <a:xfrm>
              <a:off x="8337770" y="823118"/>
              <a:ext cx="3209925" cy="23010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5082BF3-4B4F-BBFB-88C1-B8F83332E2A9}"/>
                </a:ext>
              </a:extLst>
            </p:cNvPr>
            <p:cNvGrpSpPr/>
            <p:nvPr/>
          </p:nvGrpSpPr>
          <p:grpSpPr>
            <a:xfrm>
              <a:off x="8388673" y="1446597"/>
              <a:ext cx="3108098" cy="322322"/>
              <a:chOff x="225652" y="1275147"/>
              <a:chExt cx="3108098" cy="322322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0F93BA3-4784-3167-4641-B932DC8C6F82}"/>
                  </a:ext>
                </a:extLst>
              </p:cNvPr>
              <p:cNvSpPr txBox="1"/>
              <p:nvPr/>
            </p:nvSpPr>
            <p:spPr>
              <a:xfrm>
                <a:off x="530452" y="1275147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Phát hành thẻ (ghi nợ/tín dụng)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60" name="Graphic 59" descr="Direction with solid fill">
                <a:extLst>
                  <a:ext uri="{FF2B5EF4-FFF2-40B4-BE49-F238E27FC236}">
                    <a16:creationId xmlns:a16="http://schemas.microsoft.com/office/drawing/2014/main" id="{7BCE1B55-40D8-0F36-7658-22927A10A4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652" y="12926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065C894-A817-EFB0-D92C-3AAF13B1C542}"/>
                </a:ext>
              </a:extLst>
            </p:cNvPr>
            <p:cNvGrpSpPr/>
            <p:nvPr/>
          </p:nvGrpSpPr>
          <p:grpSpPr>
            <a:xfrm>
              <a:off x="8388673" y="1778205"/>
              <a:ext cx="3108098" cy="335418"/>
              <a:chOff x="225652" y="1728351"/>
              <a:chExt cx="3108098" cy="335418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BB7E6C7-7F87-8707-6F91-E4727F89FDCD}"/>
                  </a:ext>
                </a:extLst>
              </p:cNvPr>
              <p:cNvSpPr txBox="1"/>
              <p:nvPr/>
            </p:nvSpPr>
            <p:spPr>
              <a:xfrm>
                <a:off x="530452" y="1728351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Cấp/thay đổi hạn mức thẻ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58" name="Graphic 57" descr="Direction with solid fill">
                <a:extLst>
                  <a:ext uri="{FF2B5EF4-FFF2-40B4-BE49-F238E27FC236}">
                    <a16:creationId xmlns:a16="http://schemas.microsoft.com/office/drawing/2014/main" id="{5A3F6ED0-0ADE-9A3E-88CF-CC1FB26B76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652" y="17589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690FFFE-ECFF-BE1F-203D-508FF0ED2785}"/>
                </a:ext>
              </a:extLst>
            </p:cNvPr>
            <p:cNvGrpSpPr/>
            <p:nvPr/>
          </p:nvGrpSpPr>
          <p:grpSpPr>
            <a:xfrm>
              <a:off x="8388673" y="2122909"/>
              <a:ext cx="3120593" cy="308590"/>
              <a:chOff x="200190" y="2268691"/>
              <a:chExt cx="3120593" cy="308590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6AC38BF-48D8-17F1-40A7-0ECE8C07D4FC}"/>
                  </a:ext>
                </a:extLst>
              </p:cNvPr>
              <p:cNvSpPr txBox="1"/>
              <p:nvPr/>
            </p:nvSpPr>
            <p:spPr>
              <a:xfrm>
                <a:off x="517485" y="2268691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Xác nhận giao dịch giá trị lớn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56" name="Graphic 55" descr="Direction with solid fill">
                <a:extLst>
                  <a:ext uri="{FF2B5EF4-FFF2-40B4-BE49-F238E27FC236}">
                    <a16:creationId xmlns:a16="http://schemas.microsoft.com/office/drawing/2014/main" id="{36248512-46D4-A8F1-82A1-95D294B191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A02466C6-BB08-B0B8-D17F-44B9992197AB}"/>
                </a:ext>
              </a:extLst>
            </p:cNvPr>
            <p:cNvGrpSpPr/>
            <p:nvPr/>
          </p:nvGrpSpPr>
          <p:grpSpPr>
            <a:xfrm>
              <a:off x="8384628" y="363204"/>
              <a:ext cx="3032912" cy="1015663"/>
              <a:chOff x="425512" y="4634806"/>
              <a:chExt cx="3032912" cy="1015663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71386819-8322-E8E2-4105-59553B326122}"/>
                  </a:ext>
                </a:extLst>
              </p:cNvPr>
              <p:cNvSpPr/>
              <p:nvPr/>
            </p:nvSpPr>
            <p:spPr>
              <a:xfrm>
                <a:off x="1044355" y="4825766"/>
                <a:ext cx="2414069" cy="633742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201C9DC2-DB9F-1AEB-7954-26C94743A768}"/>
                  </a:ext>
                </a:extLst>
              </p:cNvPr>
              <p:cNvSpPr/>
              <p:nvPr/>
            </p:nvSpPr>
            <p:spPr>
              <a:xfrm>
                <a:off x="425512" y="4634806"/>
                <a:ext cx="1041149" cy="1015663"/>
              </a:xfrm>
              <a:prstGeom prst="roundRect">
                <a:avLst/>
              </a:prstGeom>
              <a:solidFill>
                <a:srgbClr val="0070C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02D06E6D-4B8A-183A-9EAD-CF9F9506BF63}"/>
                  </a:ext>
                </a:extLst>
              </p:cNvPr>
              <p:cNvSpPr txBox="1"/>
              <p:nvPr/>
            </p:nvSpPr>
            <p:spPr>
              <a:xfrm>
                <a:off x="1530871" y="4988748"/>
                <a:ext cx="19275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THẺ - THANH TOÁN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06" name="Graphic 105" descr="Register with solid fill">
                <a:extLst>
                  <a:ext uri="{FF2B5EF4-FFF2-40B4-BE49-F238E27FC236}">
                    <a16:creationId xmlns:a16="http://schemas.microsoft.com/office/drawing/2014/main" id="{AE9241EA-17FF-6112-C721-EE7D6976C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559959" y="4756510"/>
                <a:ext cx="772254" cy="772254"/>
              </a:xfrm>
              <a:prstGeom prst="rect">
                <a:avLst/>
              </a:prstGeom>
            </p:spPr>
          </p:pic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CC65FEEF-F40D-9B41-CA31-78FAC99A3D39}"/>
                </a:ext>
              </a:extLst>
            </p:cNvPr>
            <p:cNvGrpSpPr/>
            <p:nvPr/>
          </p:nvGrpSpPr>
          <p:grpSpPr>
            <a:xfrm>
              <a:off x="8388673" y="2440786"/>
              <a:ext cx="3120593" cy="308590"/>
              <a:chOff x="200190" y="2268691"/>
              <a:chExt cx="3120593" cy="308590"/>
            </a:xfrm>
          </p:grpSpPr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356C66C7-7BDD-DF51-7501-6FFDC1F6F159}"/>
                  </a:ext>
                </a:extLst>
              </p:cNvPr>
              <p:cNvSpPr txBox="1"/>
              <p:nvPr/>
            </p:nvSpPr>
            <p:spPr>
              <a:xfrm>
                <a:off x="517485" y="2268691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Ủy quyền thanh toán</a:t>
                </a:r>
                <a:endParaRPr lang="en-US" sz="1400" dirty="0"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43" name="Graphic 142" descr="Direction with solid fill">
                <a:extLst>
                  <a:ext uri="{FF2B5EF4-FFF2-40B4-BE49-F238E27FC236}">
                    <a16:creationId xmlns:a16="http://schemas.microsoft.com/office/drawing/2014/main" id="{C3FBE9ED-7F8B-F58F-3D87-815C4DB6A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44C2CC-5C86-A6E6-85C0-693F3E2B553A}"/>
              </a:ext>
            </a:extLst>
          </p:cNvPr>
          <p:cNvGrpSpPr/>
          <p:nvPr/>
        </p:nvGrpSpPr>
        <p:grpSpPr>
          <a:xfrm>
            <a:off x="662525" y="3770709"/>
            <a:ext cx="3209925" cy="2792649"/>
            <a:chOff x="662525" y="3770709"/>
            <a:chExt cx="3209925" cy="2792649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F5730422-8246-7D8C-E973-BFBDBE684FBE}"/>
                </a:ext>
              </a:extLst>
            </p:cNvPr>
            <p:cNvSpPr/>
            <p:nvPr/>
          </p:nvSpPr>
          <p:spPr>
            <a:xfrm>
              <a:off x="662525" y="4262276"/>
              <a:ext cx="3209925" cy="23010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B4171481-17D8-BB17-47B5-1F10433237BA}"/>
                </a:ext>
              </a:extLst>
            </p:cNvPr>
            <p:cNvGrpSpPr/>
            <p:nvPr/>
          </p:nvGrpSpPr>
          <p:grpSpPr>
            <a:xfrm>
              <a:off x="699694" y="4901243"/>
              <a:ext cx="3095420" cy="307777"/>
              <a:chOff x="225652" y="1290635"/>
              <a:chExt cx="3095420" cy="307777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EDE42E4-10D4-8602-8D98-8BE82E0383B8}"/>
                  </a:ext>
                </a:extLst>
              </p:cNvPr>
              <p:cNvSpPr txBox="1"/>
              <p:nvPr/>
            </p:nvSpPr>
            <p:spPr>
              <a:xfrm>
                <a:off x="517774" y="1290635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Mở sổ tiết kiệm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94" name="Graphic 93" descr="Direction with solid fill">
                <a:extLst>
                  <a:ext uri="{FF2B5EF4-FFF2-40B4-BE49-F238E27FC236}">
                    <a16:creationId xmlns:a16="http://schemas.microsoft.com/office/drawing/2014/main" id="{5EF15F17-C25D-2326-0369-2B8B74543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652" y="12926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30555A1-099D-2EBC-A627-3F9BE22BFD51}"/>
                </a:ext>
              </a:extLst>
            </p:cNvPr>
            <p:cNvGrpSpPr/>
            <p:nvPr/>
          </p:nvGrpSpPr>
          <p:grpSpPr>
            <a:xfrm>
              <a:off x="699694" y="5231229"/>
              <a:ext cx="3083439" cy="312931"/>
              <a:chOff x="225652" y="1758969"/>
              <a:chExt cx="3083439" cy="312931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4845C06-1DB1-914F-9F60-959A6DCDCC21}"/>
                  </a:ext>
                </a:extLst>
              </p:cNvPr>
              <p:cNvSpPr txBox="1"/>
              <p:nvPr/>
            </p:nvSpPr>
            <p:spPr>
              <a:xfrm>
                <a:off x="505793" y="1764123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Tái tục/tất toán trước hạn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92" name="Graphic 91" descr="Direction with solid fill">
                <a:extLst>
                  <a:ext uri="{FF2B5EF4-FFF2-40B4-BE49-F238E27FC236}">
                    <a16:creationId xmlns:a16="http://schemas.microsoft.com/office/drawing/2014/main" id="{E709D225-3A1A-4A91-6146-4236786A8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652" y="17589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1FA357E-31D7-0671-DB73-1F401FFD952D}"/>
                </a:ext>
              </a:extLst>
            </p:cNvPr>
            <p:cNvGrpSpPr/>
            <p:nvPr/>
          </p:nvGrpSpPr>
          <p:grpSpPr>
            <a:xfrm>
              <a:off x="699694" y="5566369"/>
              <a:ext cx="3109154" cy="311204"/>
              <a:chOff x="200190" y="2272481"/>
              <a:chExt cx="3109154" cy="311204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52748BE6-3682-D9EE-0CAC-758EC6D6FE30}"/>
                  </a:ext>
                </a:extLst>
              </p:cNvPr>
              <p:cNvSpPr txBox="1"/>
              <p:nvPr/>
            </p:nvSpPr>
            <p:spPr>
              <a:xfrm>
                <a:off x="506046" y="2275908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Chứng chỉ tiền gửi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 </a:t>
                </a:r>
              </a:p>
            </p:txBody>
          </p:sp>
          <p:pic>
            <p:nvPicPr>
              <p:cNvPr id="90" name="Graphic 89" descr="Direction with solid fill">
                <a:extLst>
                  <a:ext uri="{FF2B5EF4-FFF2-40B4-BE49-F238E27FC236}">
                    <a16:creationId xmlns:a16="http://schemas.microsoft.com/office/drawing/2014/main" id="{AA7C46F8-0C6C-3499-3F3F-C4960D8BF5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2197AE3D-DD68-7181-6732-51980F7033B0}"/>
                </a:ext>
              </a:extLst>
            </p:cNvPr>
            <p:cNvGrpSpPr/>
            <p:nvPr/>
          </p:nvGrpSpPr>
          <p:grpSpPr>
            <a:xfrm>
              <a:off x="714474" y="3770709"/>
              <a:ext cx="3032912" cy="1015663"/>
              <a:chOff x="4239016" y="2096463"/>
              <a:chExt cx="3032912" cy="1015663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2704A74-4E33-3808-037F-3213B084C1A3}"/>
                  </a:ext>
                </a:extLst>
              </p:cNvPr>
              <p:cNvSpPr/>
              <p:nvPr/>
            </p:nvSpPr>
            <p:spPr>
              <a:xfrm>
                <a:off x="4857859" y="2287423"/>
                <a:ext cx="2414069" cy="633742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81FD0BD2-5D0E-A8CD-E290-856D953EAEBE}"/>
                  </a:ext>
                </a:extLst>
              </p:cNvPr>
              <p:cNvSpPr/>
              <p:nvPr/>
            </p:nvSpPr>
            <p:spPr>
              <a:xfrm>
                <a:off x="4239016" y="2096463"/>
                <a:ext cx="1041149" cy="1015663"/>
              </a:xfrm>
              <a:prstGeom prst="roundRect">
                <a:avLst/>
              </a:prstGeom>
              <a:solidFill>
                <a:schemeClr val="bg2">
                  <a:lumMod val="25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50D148E6-660C-55D6-59BE-82D53102E4A9}"/>
                  </a:ext>
                </a:extLst>
              </p:cNvPr>
              <p:cNvSpPr txBox="1"/>
              <p:nvPr/>
            </p:nvSpPr>
            <p:spPr>
              <a:xfrm>
                <a:off x="5344375" y="2342684"/>
                <a:ext cx="1791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TIẾT KIỆM – </a:t>
                </a:r>
              </a:p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ĐẦU TƯ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13" name="Graphic 112" descr="Piggy Bank with solid fill">
                <a:extLst>
                  <a:ext uri="{FF2B5EF4-FFF2-40B4-BE49-F238E27FC236}">
                    <a16:creationId xmlns:a16="http://schemas.microsoft.com/office/drawing/2014/main" id="{7AF14153-1C17-2FDF-486C-6C0C20E393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4348088" y="2192792"/>
                <a:ext cx="823004" cy="823004"/>
              </a:xfrm>
              <a:prstGeom prst="rect">
                <a:avLst/>
              </a:prstGeom>
            </p:spPr>
          </p:pic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B149124D-DC1C-8850-DCF1-F736528CB375}"/>
                </a:ext>
              </a:extLst>
            </p:cNvPr>
            <p:cNvGrpSpPr/>
            <p:nvPr/>
          </p:nvGrpSpPr>
          <p:grpSpPr>
            <a:xfrm>
              <a:off x="699694" y="5899782"/>
              <a:ext cx="3109154" cy="311204"/>
              <a:chOff x="200190" y="2272481"/>
              <a:chExt cx="3109154" cy="311204"/>
            </a:xfrm>
          </p:grpSpPr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2EF962B6-E13B-F1C4-0558-9BD76254D4F0}"/>
                  </a:ext>
                </a:extLst>
              </p:cNvPr>
              <p:cNvSpPr txBox="1"/>
              <p:nvPr/>
            </p:nvSpPr>
            <p:spPr>
              <a:xfrm>
                <a:off x="506046" y="2275908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Sản phẩm đầu tư số</a:t>
                </a:r>
                <a:endParaRPr lang="en-US" sz="1400" dirty="0"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46" name="Graphic 145" descr="Direction with solid fill">
                <a:extLst>
                  <a:ext uri="{FF2B5EF4-FFF2-40B4-BE49-F238E27FC236}">
                    <a16:creationId xmlns:a16="http://schemas.microsoft.com/office/drawing/2014/main" id="{C9CE5C14-ECFD-26FC-93BF-632E68C88D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41D2978-C3F4-2A95-AEBF-9A9E3B84B9AE}"/>
              </a:ext>
            </a:extLst>
          </p:cNvPr>
          <p:cNvGrpSpPr/>
          <p:nvPr/>
        </p:nvGrpSpPr>
        <p:grpSpPr>
          <a:xfrm>
            <a:off x="4498393" y="3972858"/>
            <a:ext cx="3228528" cy="2676551"/>
            <a:chOff x="4498393" y="3972858"/>
            <a:chExt cx="3228528" cy="2676551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7669E3B7-1D01-AC3B-212A-FEB1DAA27557}"/>
                </a:ext>
              </a:extLst>
            </p:cNvPr>
            <p:cNvSpPr/>
            <p:nvPr/>
          </p:nvSpPr>
          <p:spPr>
            <a:xfrm>
              <a:off x="4498393" y="4348327"/>
              <a:ext cx="3209925" cy="23010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4312BF8-AA71-E875-2BD5-0B8562E4CA4A}"/>
                </a:ext>
              </a:extLst>
            </p:cNvPr>
            <p:cNvGrpSpPr/>
            <p:nvPr/>
          </p:nvGrpSpPr>
          <p:grpSpPr>
            <a:xfrm>
              <a:off x="4615981" y="5059156"/>
              <a:ext cx="3092337" cy="307777"/>
              <a:chOff x="225652" y="1175764"/>
              <a:chExt cx="3092337" cy="307777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C1D7F16F-9173-BE0A-72B3-D56FDD9902F9}"/>
                  </a:ext>
                </a:extLst>
              </p:cNvPr>
              <p:cNvSpPr txBox="1"/>
              <p:nvPr/>
            </p:nvSpPr>
            <p:spPr>
              <a:xfrm>
                <a:off x="530452" y="1175764"/>
                <a:ext cx="27875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Xác lập chữ ký chủ doanh nghiệp</a:t>
                </a:r>
                <a:endParaRPr lang="en-US" sz="1400" dirty="0"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17" name="Graphic 116" descr="Direction with solid fill">
                <a:extLst>
                  <a:ext uri="{FF2B5EF4-FFF2-40B4-BE49-F238E27FC236}">
                    <a16:creationId xmlns:a16="http://schemas.microsoft.com/office/drawing/2014/main" id="{39E81821-4918-3765-D88B-91C937053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652" y="11783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7FD92B0-34EC-363C-ACB0-186FC6B27310}"/>
                </a:ext>
              </a:extLst>
            </p:cNvPr>
            <p:cNvGrpSpPr/>
            <p:nvPr/>
          </p:nvGrpSpPr>
          <p:grpSpPr>
            <a:xfrm>
              <a:off x="4615981" y="5443621"/>
              <a:ext cx="3092337" cy="307777"/>
              <a:chOff x="225652" y="1175764"/>
              <a:chExt cx="3092337" cy="30777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5B5211-3DDC-DC17-8CE5-8DA649E075ED}"/>
                  </a:ext>
                </a:extLst>
              </p:cNvPr>
              <p:cNvSpPr txBox="1"/>
              <p:nvPr/>
            </p:nvSpPr>
            <p:spPr>
              <a:xfrm>
                <a:off x="530452" y="1175764"/>
                <a:ext cx="27875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Ủy quyền giao dịch</a:t>
                </a:r>
                <a:endParaRPr lang="en-US" sz="1400" dirty="0"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9" name="Graphic 8" descr="Direction with solid fill">
                <a:extLst>
                  <a:ext uri="{FF2B5EF4-FFF2-40B4-BE49-F238E27FC236}">
                    <a16:creationId xmlns:a16="http://schemas.microsoft.com/office/drawing/2014/main" id="{3BF5FFB3-595E-99C6-1BE1-602796E477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652" y="11783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9FCC775-1BEE-47E8-734E-9C400B664FE3}"/>
                </a:ext>
              </a:extLst>
            </p:cNvPr>
            <p:cNvGrpSpPr/>
            <p:nvPr/>
          </p:nvGrpSpPr>
          <p:grpSpPr>
            <a:xfrm>
              <a:off x="4615981" y="5828086"/>
              <a:ext cx="3110940" cy="316930"/>
              <a:chOff x="225652" y="1175764"/>
              <a:chExt cx="3110940" cy="31693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877482-2BFE-C5E4-7743-191E9D7A19C1}"/>
                  </a:ext>
                </a:extLst>
              </p:cNvPr>
              <p:cNvSpPr txBox="1"/>
              <p:nvPr/>
            </p:nvSpPr>
            <p:spPr>
              <a:xfrm>
                <a:off x="530452" y="1175764"/>
                <a:ext cx="28061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Phê duyệt giao dịch doanh nghiệp</a:t>
                </a:r>
                <a:endParaRPr lang="en-US" sz="1400" dirty="0"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2" name="Graphic 11" descr="Direction with solid fill">
                <a:extLst>
                  <a:ext uri="{FF2B5EF4-FFF2-40B4-BE49-F238E27FC236}">
                    <a16:creationId xmlns:a16="http://schemas.microsoft.com/office/drawing/2014/main" id="{4255104D-E283-EEB2-7342-0708A5E020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652" y="1187894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592F27A9-CCD4-C3D6-98E1-F7AE80C22D3C}"/>
                </a:ext>
              </a:extLst>
            </p:cNvPr>
            <p:cNvGrpSpPr/>
            <p:nvPr/>
          </p:nvGrpSpPr>
          <p:grpSpPr>
            <a:xfrm>
              <a:off x="4539149" y="3972858"/>
              <a:ext cx="3032912" cy="1015663"/>
              <a:chOff x="4239016" y="3365635"/>
              <a:chExt cx="3032912" cy="1015663"/>
            </a:xfrm>
          </p:grpSpPr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EB52293C-2B62-A0E8-73F3-A75328D2D0E3}"/>
                  </a:ext>
                </a:extLst>
              </p:cNvPr>
              <p:cNvSpPr/>
              <p:nvPr/>
            </p:nvSpPr>
            <p:spPr>
              <a:xfrm>
                <a:off x="4857859" y="3556595"/>
                <a:ext cx="2414069" cy="633742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8" name="Rectangle: Rounded Corners 117">
                <a:extLst>
                  <a:ext uri="{FF2B5EF4-FFF2-40B4-BE49-F238E27FC236}">
                    <a16:creationId xmlns:a16="http://schemas.microsoft.com/office/drawing/2014/main" id="{BB22F6DD-03CD-0322-DDDA-5B24522B1AEC}"/>
                  </a:ext>
                </a:extLst>
              </p:cNvPr>
              <p:cNvSpPr/>
              <p:nvPr/>
            </p:nvSpPr>
            <p:spPr>
              <a:xfrm>
                <a:off x="4239016" y="3365635"/>
                <a:ext cx="1041149" cy="1015663"/>
              </a:xfrm>
              <a:prstGeom prst="roundRect">
                <a:avLst/>
              </a:prstGeom>
              <a:solidFill>
                <a:srgbClr val="0070C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4161689C-2CFF-D1A3-C6E5-03883754F49F}"/>
                  </a:ext>
                </a:extLst>
              </p:cNvPr>
              <p:cNvSpPr txBox="1"/>
              <p:nvPr/>
            </p:nvSpPr>
            <p:spPr>
              <a:xfrm>
                <a:off x="5344375" y="3611856"/>
                <a:ext cx="1791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DOANH NGHIỆP </a:t>
                </a:r>
              </a:p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CÁ NHÂN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24" name="Graphic 123" descr="Office worker male with solid fill">
                <a:extLst>
                  <a:ext uri="{FF2B5EF4-FFF2-40B4-BE49-F238E27FC236}">
                    <a16:creationId xmlns:a16="http://schemas.microsoft.com/office/drawing/2014/main" id="{7A462A04-E9CC-4E4F-A87E-3C9FB6300A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351384" y="3465260"/>
                <a:ext cx="816413" cy="816413"/>
              </a:xfrm>
              <a:prstGeom prst="rect">
                <a:avLst/>
              </a:prstGeom>
            </p:spPr>
          </p:pic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99BE5133-737D-41AD-B5B6-270E153424DC}"/>
                </a:ext>
              </a:extLst>
            </p:cNvPr>
            <p:cNvGrpSpPr/>
            <p:nvPr/>
          </p:nvGrpSpPr>
          <p:grpSpPr>
            <a:xfrm>
              <a:off x="4615981" y="6221704"/>
              <a:ext cx="3110940" cy="316930"/>
              <a:chOff x="225652" y="1175764"/>
              <a:chExt cx="3110940" cy="316930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CBC44F9D-947C-FC8B-F099-98E31FE75742}"/>
                  </a:ext>
                </a:extLst>
              </p:cNvPr>
              <p:cNvSpPr txBox="1"/>
              <p:nvPr/>
            </p:nvSpPr>
            <p:spPr>
              <a:xfrm>
                <a:off x="530452" y="1175764"/>
                <a:ext cx="28061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Cam kết nghĩa vụ tài chính</a:t>
                </a:r>
                <a:endParaRPr lang="en-US" sz="1400" dirty="0"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49" name="Graphic 148" descr="Direction with solid fill">
                <a:extLst>
                  <a:ext uri="{FF2B5EF4-FFF2-40B4-BE49-F238E27FC236}">
                    <a16:creationId xmlns:a16="http://schemas.microsoft.com/office/drawing/2014/main" id="{063E7742-3FD7-ADED-CF3C-6965C5642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652" y="1187894"/>
                <a:ext cx="304800" cy="304800"/>
              </a:xfrm>
              <a:prstGeom prst="rect">
                <a:avLst/>
              </a:prstGeom>
            </p:spPr>
          </p:pic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8DA895-AF09-9DB6-FBF7-9CCF5C70AE6C}"/>
              </a:ext>
            </a:extLst>
          </p:cNvPr>
          <p:cNvGrpSpPr/>
          <p:nvPr/>
        </p:nvGrpSpPr>
        <p:grpSpPr>
          <a:xfrm>
            <a:off x="8388138" y="3545874"/>
            <a:ext cx="3327046" cy="3103535"/>
            <a:chOff x="8388138" y="3545874"/>
            <a:chExt cx="3327046" cy="3103535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52695F9A-E522-9B6F-8E5E-152C2E253C04}"/>
                </a:ext>
              </a:extLst>
            </p:cNvPr>
            <p:cNvSpPr/>
            <p:nvPr/>
          </p:nvSpPr>
          <p:spPr>
            <a:xfrm>
              <a:off x="8388138" y="4055953"/>
              <a:ext cx="3327046" cy="25934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876ADBB-3633-6430-CE13-6868FDD4FFE1}"/>
                </a:ext>
              </a:extLst>
            </p:cNvPr>
            <p:cNvGrpSpPr/>
            <p:nvPr/>
          </p:nvGrpSpPr>
          <p:grpSpPr>
            <a:xfrm>
              <a:off x="8406244" y="4632753"/>
              <a:ext cx="3108654" cy="322117"/>
              <a:chOff x="225652" y="1275352"/>
              <a:chExt cx="3108654" cy="322117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7C40E7E-28FF-A578-9B83-343D94596827}"/>
                  </a:ext>
                </a:extLst>
              </p:cNvPr>
              <p:cNvSpPr txBox="1"/>
              <p:nvPr/>
            </p:nvSpPr>
            <p:spPr>
              <a:xfrm>
                <a:off x="531008" y="1275352"/>
                <a:ext cx="2803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Cập nhận thông tin cần bảo mật</a:t>
                </a:r>
              </a:p>
            </p:txBody>
          </p:sp>
          <p:pic>
            <p:nvPicPr>
              <p:cNvPr id="72" name="Graphic 71" descr="Direction with solid fill">
                <a:extLst>
                  <a:ext uri="{FF2B5EF4-FFF2-40B4-BE49-F238E27FC236}">
                    <a16:creationId xmlns:a16="http://schemas.microsoft.com/office/drawing/2014/main" id="{BA5F2E45-12B2-B523-0ED7-A5BF31120A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652" y="1292669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BB6748A-4F0A-34D6-0926-30B1EFA89789}"/>
                </a:ext>
              </a:extLst>
            </p:cNvPr>
            <p:cNvGrpSpPr/>
            <p:nvPr/>
          </p:nvGrpSpPr>
          <p:grpSpPr>
            <a:xfrm>
              <a:off x="8406244" y="4966061"/>
              <a:ext cx="3108654" cy="523220"/>
              <a:chOff x="225652" y="1769127"/>
              <a:chExt cx="3108654" cy="523220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4E14751-F902-64B6-A25F-79D4BB855CAC}"/>
                  </a:ext>
                </a:extLst>
              </p:cNvPr>
              <p:cNvSpPr txBox="1"/>
              <p:nvPr/>
            </p:nvSpPr>
            <p:spPr>
              <a:xfrm>
                <a:off x="531008" y="1769127"/>
                <a:ext cx="28032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Đăng ký/hủy dịch vụ “Tạo điều kiện giao dịch”</a:t>
                </a:r>
                <a:endParaRPr lang="en-US" sz="1400" dirty="0"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65" name="Graphic 64" descr="Direction with solid fill">
                <a:extLst>
                  <a:ext uri="{FF2B5EF4-FFF2-40B4-BE49-F238E27FC236}">
                    <a16:creationId xmlns:a16="http://schemas.microsoft.com/office/drawing/2014/main" id="{92B94CAC-08C5-A164-37F1-77DADFA8AD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652" y="1822340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50B6CBA3-B42D-FB80-7EA4-4217FDD18580}"/>
                </a:ext>
              </a:extLst>
            </p:cNvPr>
            <p:cNvGrpSpPr/>
            <p:nvPr/>
          </p:nvGrpSpPr>
          <p:grpSpPr>
            <a:xfrm>
              <a:off x="8463859" y="3545874"/>
              <a:ext cx="3032912" cy="1015663"/>
              <a:chOff x="4239016" y="2120109"/>
              <a:chExt cx="3032912" cy="1015663"/>
            </a:xfrm>
          </p:grpSpPr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875658B4-5EE1-68A6-70AE-493F6342F711}"/>
                  </a:ext>
                </a:extLst>
              </p:cNvPr>
              <p:cNvSpPr/>
              <p:nvPr/>
            </p:nvSpPr>
            <p:spPr>
              <a:xfrm>
                <a:off x="4857859" y="2311069"/>
                <a:ext cx="2414069" cy="633742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1" name="Rectangle: Rounded Corners 130">
                <a:extLst>
                  <a:ext uri="{FF2B5EF4-FFF2-40B4-BE49-F238E27FC236}">
                    <a16:creationId xmlns:a16="http://schemas.microsoft.com/office/drawing/2014/main" id="{7627376B-EF03-C745-FA3F-888AA3C912B6}"/>
                  </a:ext>
                </a:extLst>
              </p:cNvPr>
              <p:cNvSpPr/>
              <p:nvPr/>
            </p:nvSpPr>
            <p:spPr>
              <a:xfrm>
                <a:off x="4239016" y="2120109"/>
                <a:ext cx="1041149" cy="1015663"/>
              </a:xfrm>
              <a:prstGeom prst="roundRect">
                <a:avLst/>
              </a:prstGeom>
              <a:solidFill>
                <a:schemeClr val="bg2">
                  <a:lumMod val="25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163FAB1-8FEB-C963-FC77-6A4137E90DA7}"/>
                  </a:ext>
                </a:extLst>
              </p:cNvPr>
              <p:cNvSpPr txBox="1"/>
              <p:nvPr/>
            </p:nvSpPr>
            <p:spPr>
              <a:xfrm>
                <a:off x="5344375" y="2366330"/>
                <a:ext cx="1791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NGHIỆP VỤ THƯỜNG NGÀY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34" name="Graphic 133" descr="Contract with solid fill">
                <a:extLst>
                  <a:ext uri="{FF2B5EF4-FFF2-40B4-BE49-F238E27FC236}">
                    <a16:creationId xmlns:a16="http://schemas.microsoft.com/office/drawing/2014/main" id="{BDCF0A11-6DA0-1014-E2BB-A667322E0F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410190" y="2278540"/>
                <a:ext cx="698800" cy="698800"/>
              </a:xfrm>
              <a:prstGeom prst="rect">
                <a:avLst/>
              </a:prstGeom>
            </p:spPr>
          </p:pic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41D56573-9A2C-7D36-3567-018E84C5C823}"/>
                </a:ext>
              </a:extLst>
            </p:cNvPr>
            <p:cNvGrpSpPr/>
            <p:nvPr/>
          </p:nvGrpSpPr>
          <p:grpSpPr>
            <a:xfrm>
              <a:off x="8406244" y="5500472"/>
              <a:ext cx="3029899" cy="523220"/>
              <a:chOff x="200190" y="2258418"/>
              <a:chExt cx="2835815" cy="523220"/>
            </a:xfrm>
          </p:grpSpPr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152CC7B9-C93B-D70D-A8E2-4E2715FCE243}"/>
                  </a:ext>
                </a:extLst>
              </p:cNvPr>
              <p:cNvSpPr txBox="1"/>
              <p:nvPr/>
            </p:nvSpPr>
            <p:spPr>
              <a:xfrm>
                <a:off x="505546" y="2258418"/>
                <a:ext cx="25304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dirty="0">
                    <a:latin typeface="Roboto" pitchFamily="2" charset="0"/>
                    <a:ea typeface="Roboto" pitchFamily="2" charset="0"/>
                  </a:rPr>
                  <a:t>Thay </a:t>
                </a:r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đổi cài đặt liên quan đến tài chính </a:t>
                </a:r>
              </a:p>
            </p:txBody>
          </p:sp>
          <p:pic>
            <p:nvPicPr>
              <p:cNvPr id="152" name="Graphic 151" descr="Direction with solid fill">
                <a:extLst>
                  <a:ext uri="{FF2B5EF4-FFF2-40B4-BE49-F238E27FC236}">
                    <a16:creationId xmlns:a16="http://schemas.microsoft.com/office/drawing/2014/main" id="{26B86E67-ED18-79D2-7534-2B084665DB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21367E5-822E-BBCB-82FD-EAEE9CF9C46B}"/>
                </a:ext>
              </a:extLst>
            </p:cNvPr>
            <p:cNvGrpSpPr/>
            <p:nvPr/>
          </p:nvGrpSpPr>
          <p:grpSpPr>
            <a:xfrm>
              <a:off x="8406244" y="6034882"/>
              <a:ext cx="3209351" cy="523220"/>
              <a:chOff x="200190" y="2258418"/>
              <a:chExt cx="3003772" cy="523220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41AC31-FF09-CE40-A6DD-0B964AE221D6}"/>
                  </a:ext>
                </a:extLst>
              </p:cNvPr>
              <p:cNvSpPr txBox="1"/>
              <p:nvPr/>
            </p:nvSpPr>
            <p:spPr>
              <a:xfrm>
                <a:off x="505545" y="2258418"/>
                <a:ext cx="26984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Kích hoạt, vô hiệu hóa chức năng rủi ro cao</a:t>
                </a:r>
              </a:p>
            </p:txBody>
          </p:sp>
          <p:pic>
            <p:nvPicPr>
              <p:cNvPr id="4" name="Graphic 3" descr="Direction with solid fill">
                <a:extLst>
                  <a:ext uri="{FF2B5EF4-FFF2-40B4-BE49-F238E27FC236}">
                    <a16:creationId xmlns:a16="http://schemas.microsoft.com/office/drawing/2014/main" id="{6AC2DC06-7FF9-5EF0-ECA0-95E3A6B37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00190" y="2272481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993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A336BCD-AFC2-28F0-CD37-D455A6277A75}"/>
              </a:ext>
            </a:extLst>
          </p:cNvPr>
          <p:cNvGrpSpPr/>
          <p:nvPr/>
        </p:nvGrpSpPr>
        <p:grpSpPr>
          <a:xfrm>
            <a:off x="3633773" y="267778"/>
            <a:ext cx="7616118" cy="1145461"/>
            <a:chOff x="3633773" y="267778"/>
            <a:chExt cx="7616118" cy="114546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18DF2E8-FCA1-0D0F-0F16-350B87D5FB06}"/>
                </a:ext>
              </a:extLst>
            </p:cNvPr>
            <p:cNvSpPr txBox="1"/>
            <p:nvPr/>
          </p:nvSpPr>
          <p:spPr>
            <a:xfrm>
              <a:off x="3949049" y="267778"/>
              <a:ext cx="73008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000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SO SÁNH</a:t>
              </a:r>
            </a:p>
            <a:p>
              <a:pPr algn="just"/>
              <a:r>
                <a:rPr lang="en-US" sz="3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NGHIỆP VỤ VÀ NHU CẦU CẦN KÝ SỐ</a:t>
              </a:r>
              <a:endParaRPr lang="vi-VN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72B8BF5-F008-A71C-3606-A7C3DEF2912B}"/>
                </a:ext>
              </a:extLst>
            </p:cNvPr>
            <p:cNvGrpSpPr/>
            <p:nvPr/>
          </p:nvGrpSpPr>
          <p:grpSpPr>
            <a:xfrm>
              <a:off x="3633773" y="1319330"/>
              <a:ext cx="7322878" cy="93909"/>
              <a:chOff x="4404368" y="1337114"/>
              <a:chExt cx="7322878" cy="93909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E66770C-2420-DCC1-AB41-E62FD4A6EA09}"/>
                  </a:ext>
                </a:extLst>
              </p:cNvPr>
              <p:cNvCxnSpPr>
                <a:cxnSpLocks/>
                <a:endCxn id="14" idx="6"/>
              </p:cNvCxnSpPr>
              <p:nvPr/>
            </p:nvCxnSpPr>
            <p:spPr>
              <a:xfrm flipV="1">
                <a:off x="4463045" y="1384069"/>
                <a:ext cx="7264201" cy="0"/>
              </a:xfrm>
              <a:prstGeom prst="line">
                <a:avLst/>
              </a:prstGeom>
              <a:ln w="2857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EDAD33D-E0D8-3495-9D00-C45AB5CD240A}"/>
                  </a:ext>
                </a:extLst>
              </p:cNvPr>
              <p:cNvGrpSpPr/>
              <p:nvPr/>
            </p:nvGrpSpPr>
            <p:grpSpPr>
              <a:xfrm>
                <a:off x="4404368" y="1337114"/>
                <a:ext cx="7322878" cy="93909"/>
                <a:chOff x="4404368" y="1337114"/>
                <a:chExt cx="7322878" cy="93909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33F7279D-9D65-D0A7-92FC-6B12EFB3FF73}"/>
                    </a:ext>
                  </a:extLst>
                </p:cNvPr>
                <p:cNvSpPr/>
                <p:nvPr/>
              </p:nvSpPr>
              <p:spPr>
                <a:xfrm>
                  <a:off x="4404368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80A851F4-FAD9-74BB-CB36-5BDD11C2F8D7}"/>
                    </a:ext>
                  </a:extLst>
                </p:cNvPr>
                <p:cNvSpPr/>
                <p:nvPr/>
              </p:nvSpPr>
              <p:spPr>
                <a:xfrm>
                  <a:off x="11633337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 dirty="0"/>
                </a:p>
              </p:txBody>
            </p:sp>
          </p:grp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95A9E89-D1E8-4965-B283-A0FAC84ACCF2}"/>
              </a:ext>
            </a:extLst>
          </p:cNvPr>
          <p:cNvGrpSpPr/>
          <p:nvPr/>
        </p:nvGrpSpPr>
        <p:grpSpPr>
          <a:xfrm>
            <a:off x="3949049" y="2059935"/>
            <a:ext cx="7629174" cy="1690703"/>
            <a:chOff x="4371975" y="2080864"/>
            <a:chExt cx="7629174" cy="1690703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B610E03-CF21-7512-D2F6-14984F24BEE0}"/>
                </a:ext>
              </a:extLst>
            </p:cNvPr>
            <p:cNvSpPr/>
            <p:nvPr/>
          </p:nvSpPr>
          <p:spPr>
            <a:xfrm rot="10800000">
              <a:off x="8997979" y="2080864"/>
              <a:ext cx="2069573" cy="1022363"/>
            </a:xfrm>
            <a:custGeom>
              <a:avLst/>
              <a:gdLst>
                <a:gd name="connsiteX0" fmla="*/ 0 w 1426830"/>
                <a:gd name="connsiteY0" fmla="*/ 0 h 704850"/>
                <a:gd name="connsiteX1" fmla="*/ 1426830 w 1426830"/>
                <a:gd name="connsiteY1" fmla="*/ 0 h 704850"/>
                <a:gd name="connsiteX2" fmla="*/ 1413277 w 1426830"/>
                <a:gd name="connsiteY2" fmla="*/ 134447 h 704850"/>
                <a:gd name="connsiteX3" fmla="*/ 713415 w 1426830"/>
                <a:gd name="connsiteY3" fmla="*/ 704850 h 704850"/>
                <a:gd name="connsiteX4" fmla="*/ 13554 w 1426830"/>
                <a:gd name="connsiteY4" fmla="*/ 134447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6830" h="704850">
                  <a:moveTo>
                    <a:pt x="0" y="0"/>
                  </a:moveTo>
                  <a:lnTo>
                    <a:pt x="1426830" y="0"/>
                  </a:lnTo>
                  <a:lnTo>
                    <a:pt x="1413277" y="134447"/>
                  </a:lnTo>
                  <a:cubicBezTo>
                    <a:pt x="1346664" y="459975"/>
                    <a:pt x="1058636" y="704850"/>
                    <a:pt x="713415" y="704850"/>
                  </a:cubicBezTo>
                  <a:cubicBezTo>
                    <a:pt x="368195" y="704850"/>
                    <a:pt x="80167" y="459975"/>
                    <a:pt x="13554" y="134447"/>
                  </a:cubicBezTo>
                  <a:close/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72CD1CF-7967-78E2-C05C-5357C5DFA9D0}"/>
                </a:ext>
              </a:extLst>
            </p:cNvPr>
            <p:cNvSpPr/>
            <p:nvPr/>
          </p:nvSpPr>
          <p:spPr>
            <a:xfrm>
              <a:off x="7151776" y="2749204"/>
              <a:ext cx="2069573" cy="1022363"/>
            </a:xfrm>
            <a:custGeom>
              <a:avLst/>
              <a:gdLst>
                <a:gd name="connsiteX0" fmla="*/ 0 w 1426830"/>
                <a:gd name="connsiteY0" fmla="*/ 0 h 704850"/>
                <a:gd name="connsiteX1" fmla="*/ 1426830 w 1426830"/>
                <a:gd name="connsiteY1" fmla="*/ 0 h 704850"/>
                <a:gd name="connsiteX2" fmla="*/ 1413277 w 1426830"/>
                <a:gd name="connsiteY2" fmla="*/ 134447 h 704850"/>
                <a:gd name="connsiteX3" fmla="*/ 713415 w 1426830"/>
                <a:gd name="connsiteY3" fmla="*/ 704850 h 704850"/>
                <a:gd name="connsiteX4" fmla="*/ 13554 w 1426830"/>
                <a:gd name="connsiteY4" fmla="*/ 134447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6830" h="704850">
                  <a:moveTo>
                    <a:pt x="0" y="0"/>
                  </a:moveTo>
                  <a:lnTo>
                    <a:pt x="1426830" y="0"/>
                  </a:lnTo>
                  <a:lnTo>
                    <a:pt x="1413277" y="134447"/>
                  </a:lnTo>
                  <a:cubicBezTo>
                    <a:pt x="1346664" y="459975"/>
                    <a:pt x="1058636" y="704850"/>
                    <a:pt x="713415" y="704850"/>
                  </a:cubicBezTo>
                  <a:cubicBezTo>
                    <a:pt x="368195" y="704850"/>
                    <a:pt x="80167" y="459975"/>
                    <a:pt x="13554" y="134447"/>
                  </a:cubicBezTo>
                  <a:close/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DCA445A-59B0-F5E3-C1FA-D22C39A42E3A}"/>
                </a:ext>
              </a:extLst>
            </p:cNvPr>
            <p:cNvSpPr/>
            <p:nvPr/>
          </p:nvSpPr>
          <p:spPr>
            <a:xfrm rot="10800000">
              <a:off x="5132797" y="2117063"/>
              <a:ext cx="2069573" cy="1022363"/>
            </a:xfrm>
            <a:custGeom>
              <a:avLst/>
              <a:gdLst>
                <a:gd name="connsiteX0" fmla="*/ 0 w 1426830"/>
                <a:gd name="connsiteY0" fmla="*/ 0 h 704850"/>
                <a:gd name="connsiteX1" fmla="*/ 1426830 w 1426830"/>
                <a:gd name="connsiteY1" fmla="*/ 0 h 704850"/>
                <a:gd name="connsiteX2" fmla="*/ 1413277 w 1426830"/>
                <a:gd name="connsiteY2" fmla="*/ 134447 h 704850"/>
                <a:gd name="connsiteX3" fmla="*/ 713415 w 1426830"/>
                <a:gd name="connsiteY3" fmla="*/ 704850 h 704850"/>
                <a:gd name="connsiteX4" fmla="*/ 13554 w 1426830"/>
                <a:gd name="connsiteY4" fmla="*/ 134447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6830" h="704850">
                  <a:moveTo>
                    <a:pt x="0" y="0"/>
                  </a:moveTo>
                  <a:lnTo>
                    <a:pt x="1426830" y="0"/>
                  </a:lnTo>
                  <a:lnTo>
                    <a:pt x="1413277" y="134447"/>
                  </a:lnTo>
                  <a:cubicBezTo>
                    <a:pt x="1346664" y="459975"/>
                    <a:pt x="1058636" y="704850"/>
                    <a:pt x="713415" y="704850"/>
                  </a:cubicBezTo>
                  <a:cubicBezTo>
                    <a:pt x="368195" y="704850"/>
                    <a:pt x="80167" y="459975"/>
                    <a:pt x="13554" y="134447"/>
                  </a:cubicBezTo>
                  <a:close/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98B5509-F9DA-F1F8-8570-7E8946419F66}"/>
                </a:ext>
              </a:extLst>
            </p:cNvPr>
            <p:cNvGrpSpPr/>
            <p:nvPr/>
          </p:nvGrpSpPr>
          <p:grpSpPr>
            <a:xfrm>
              <a:off x="4371975" y="2409825"/>
              <a:ext cx="1724025" cy="1095375"/>
              <a:chOff x="4371975" y="2409825"/>
              <a:chExt cx="1724025" cy="1095375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CA8045B-4C08-6A4E-C89A-0E321ACC2C72}"/>
                  </a:ext>
                </a:extLst>
              </p:cNvPr>
              <p:cNvSpPr/>
              <p:nvPr/>
            </p:nvSpPr>
            <p:spPr>
              <a:xfrm>
                <a:off x="4371975" y="2409825"/>
                <a:ext cx="1724025" cy="1095375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E725696-3B0A-A0DF-09FA-D1F48D441957}"/>
                  </a:ext>
                </a:extLst>
              </p:cNvPr>
              <p:cNvSpPr txBox="1"/>
              <p:nvPr/>
            </p:nvSpPr>
            <p:spPr>
              <a:xfrm>
                <a:off x="4385919" y="2737166"/>
                <a:ext cx="168955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NGHIỆP VỤ 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CỤ THỂ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3C369CC-9321-26D3-C198-27B91949D981}"/>
                </a:ext>
              </a:extLst>
            </p:cNvPr>
            <p:cNvGrpSpPr/>
            <p:nvPr/>
          </p:nvGrpSpPr>
          <p:grpSpPr>
            <a:xfrm>
              <a:off x="6340358" y="2409825"/>
              <a:ext cx="1724025" cy="1095375"/>
              <a:chOff x="6340358" y="2409825"/>
              <a:chExt cx="1724025" cy="1095375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E1DC0FCF-F01D-0E48-716A-D1C10C203E77}"/>
                  </a:ext>
                </a:extLst>
              </p:cNvPr>
              <p:cNvSpPr/>
              <p:nvPr/>
            </p:nvSpPr>
            <p:spPr>
              <a:xfrm>
                <a:off x="6340358" y="2409825"/>
                <a:ext cx="1724025" cy="1095375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2F590E3-822E-EF15-4484-8799E86CDDBA}"/>
                  </a:ext>
                </a:extLst>
              </p:cNvPr>
              <p:cNvSpPr txBox="1"/>
              <p:nvPr/>
            </p:nvSpPr>
            <p:spPr>
              <a:xfrm>
                <a:off x="6357594" y="2695902"/>
                <a:ext cx="168955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MỨC ĐỘ 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QUAN TRỌNG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9D14EA3-3EA7-2DFB-107E-77C0D643D9F3}"/>
                </a:ext>
              </a:extLst>
            </p:cNvPr>
            <p:cNvGrpSpPr/>
            <p:nvPr/>
          </p:nvGrpSpPr>
          <p:grpSpPr>
            <a:xfrm>
              <a:off x="8308741" y="2409825"/>
              <a:ext cx="1724025" cy="1095375"/>
              <a:chOff x="8308741" y="2409825"/>
              <a:chExt cx="1724025" cy="1095375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719E7510-1954-C4BD-CA5C-3945D4F185BE}"/>
                  </a:ext>
                </a:extLst>
              </p:cNvPr>
              <p:cNvSpPr/>
              <p:nvPr/>
            </p:nvSpPr>
            <p:spPr>
              <a:xfrm>
                <a:off x="8308741" y="2409825"/>
                <a:ext cx="1724025" cy="1095375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9850BB1-01E2-1BFE-C1FF-E070737C4927}"/>
                  </a:ext>
                </a:extLst>
              </p:cNvPr>
              <p:cNvSpPr txBox="1"/>
              <p:nvPr/>
            </p:nvSpPr>
            <p:spPr>
              <a:xfrm>
                <a:off x="8325977" y="2695902"/>
                <a:ext cx="168955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RỦI RO PHÁP LÝ/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TÀI CHÍNH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C715032-A069-A873-0822-25D36791D74C}"/>
                </a:ext>
              </a:extLst>
            </p:cNvPr>
            <p:cNvGrpSpPr/>
            <p:nvPr/>
          </p:nvGrpSpPr>
          <p:grpSpPr>
            <a:xfrm>
              <a:off x="10277124" y="2409825"/>
              <a:ext cx="1724025" cy="1095375"/>
              <a:chOff x="10277124" y="2409825"/>
              <a:chExt cx="1724025" cy="1095375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6D7579BA-0C21-AF20-3FE3-EDA8B5B801EB}"/>
                  </a:ext>
                </a:extLst>
              </p:cNvPr>
              <p:cNvSpPr/>
              <p:nvPr/>
            </p:nvSpPr>
            <p:spPr>
              <a:xfrm>
                <a:off x="10277124" y="2409825"/>
                <a:ext cx="1724025" cy="1095375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4E72674-946D-E631-33F8-BE279E1222A5}"/>
                  </a:ext>
                </a:extLst>
              </p:cNvPr>
              <p:cNvSpPr txBox="1"/>
              <p:nvPr/>
            </p:nvSpPr>
            <p:spPr>
              <a:xfrm>
                <a:off x="10294360" y="2695902"/>
                <a:ext cx="168955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KHUYẾN NGHỊ </a:t>
                </a:r>
              </a:p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KÝ SỐ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C62FFC9-0EF4-F127-1ABB-99934E51F385}"/>
              </a:ext>
            </a:extLst>
          </p:cNvPr>
          <p:cNvGrpSpPr/>
          <p:nvPr/>
        </p:nvGrpSpPr>
        <p:grpSpPr>
          <a:xfrm>
            <a:off x="5934668" y="3580009"/>
            <a:ext cx="1478940" cy="1275816"/>
            <a:chOff x="6357594" y="3718575"/>
            <a:chExt cx="1478940" cy="1275816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1978D1D-4E49-FA43-4A0E-FA7628041F52}"/>
                </a:ext>
              </a:extLst>
            </p:cNvPr>
            <p:cNvGrpSpPr/>
            <p:nvPr/>
          </p:nvGrpSpPr>
          <p:grpSpPr>
            <a:xfrm>
              <a:off x="6357594" y="3718575"/>
              <a:ext cx="1478940" cy="405899"/>
              <a:chOff x="6253333" y="3687251"/>
              <a:chExt cx="1478940" cy="40589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946A274-E3B2-E0FA-D3A9-8B556C64DF6C}"/>
                  </a:ext>
                </a:extLst>
              </p:cNvPr>
              <p:cNvSpPr txBox="1"/>
              <p:nvPr/>
            </p:nvSpPr>
            <p:spPr>
              <a:xfrm>
                <a:off x="6641966" y="3736312"/>
                <a:ext cx="10903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Thấp</a:t>
                </a:r>
              </a:p>
            </p:txBody>
          </p:sp>
          <p:pic>
            <p:nvPicPr>
              <p:cNvPr id="48" name="Graphic 47" descr="Checkbox Checked with solid fill">
                <a:extLst>
                  <a:ext uri="{FF2B5EF4-FFF2-40B4-BE49-F238E27FC236}">
                    <a16:creationId xmlns:a16="http://schemas.microsoft.com/office/drawing/2014/main" id="{75B15227-4E6F-F55E-E5D8-3862F6ED88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53333" y="3687251"/>
                <a:ext cx="405899" cy="405899"/>
              </a:xfrm>
              <a:prstGeom prst="rect">
                <a:avLst/>
              </a:prstGeom>
            </p:spPr>
          </p:pic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8CC2429-5898-1C6F-6349-2213688A40C2}"/>
                </a:ext>
              </a:extLst>
            </p:cNvPr>
            <p:cNvGrpSpPr/>
            <p:nvPr/>
          </p:nvGrpSpPr>
          <p:grpSpPr>
            <a:xfrm>
              <a:off x="6357594" y="4153534"/>
              <a:ext cx="1478940" cy="405899"/>
              <a:chOff x="6253333" y="3687251"/>
              <a:chExt cx="1478940" cy="405899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CFDFE8A-D726-D291-19D1-777E9ED2CEBD}"/>
                  </a:ext>
                </a:extLst>
              </p:cNvPr>
              <p:cNvSpPr txBox="1"/>
              <p:nvPr/>
            </p:nvSpPr>
            <p:spPr>
              <a:xfrm>
                <a:off x="6641966" y="3736312"/>
                <a:ext cx="10903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Trung bình</a:t>
                </a:r>
              </a:p>
            </p:txBody>
          </p:sp>
          <p:pic>
            <p:nvPicPr>
              <p:cNvPr id="52" name="Graphic 51" descr="Checkbox Checked with solid fill">
                <a:extLst>
                  <a:ext uri="{FF2B5EF4-FFF2-40B4-BE49-F238E27FC236}">
                    <a16:creationId xmlns:a16="http://schemas.microsoft.com/office/drawing/2014/main" id="{0AD2A2FF-0E69-59FE-31F5-7B6414522A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53333" y="3687251"/>
                <a:ext cx="405899" cy="405899"/>
              </a:xfrm>
              <a:prstGeom prst="rect">
                <a:avLst/>
              </a:prstGeom>
            </p:spPr>
          </p:pic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3D224BA-82C9-EC55-7DDA-8E4EFCA99DEE}"/>
                </a:ext>
              </a:extLst>
            </p:cNvPr>
            <p:cNvGrpSpPr/>
            <p:nvPr/>
          </p:nvGrpSpPr>
          <p:grpSpPr>
            <a:xfrm>
              <a:off x="6357594" y="4588492"/>
              <a:ext cx="1478940" cy="405899"/>
              <a:chOff x="6253333" y="3687251"/>
              <a:chExt cx="1478940" cy="40589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735E098-E903-0E5D-32CB-5AE20C52D4A9}"/>
                  </a:ext>
                </a:extLst>
              </p:cNvPr>
              <p:cNvSpPr txBox="1"/>
              <p:nvPr/>
            </p:nvSpPr>
            <p:spPr>
              <a:xfrm>
                <a:off x="6641966" y="3736312"/>
                <a:ext cx="10903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Cao</a:t>
                </a:r>
              </a:p>
            </p:txBody>
          </p:sp>
          <p:pic>
            <p:nvPicPr>
              <p:cNvPr id="55" name="Graphic 54" descr="Checkbox Checked with solid fill">
                <a:extLst>
                  <a:ext uri="{FF2B5EF4-FFF2-40B4-BE49-F238E27FC236}">
                    <a16:creationId xmlns:a16="http://schemas.microsoft.com/office/drawing/2014/main" id="{594AD900-A769-2448-D500-907F9982FB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53333" y="3687251"/>
                <a:ext cx="405899" cy="405899"/>
              </a:xfrm>
              <a:prstGeom prst="rect">
                <a:avLst/>
              </a:prstGeom>
            </p:spPr>
          </p:pic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CDBC324-E0AF-46F9-F075-05FCE06C6AEB}"/>
              </a:ext>
            </a:extLst>
          </p:cNvPr>
          <p:cNvGrpSpPr/>
          <p:nvPr/>
        </p:nvGrpSpPr>
        <p:grpSpPr>
          <a:xfrm>
            <a:off x="9854198" y="3580009"/>
            <a:ext cx="2082260" cy="1759837"/>
            <a:chOff x="10181698" y="3669514"/>
            <a:chExt cx="2082260" cy="175983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A53D2CB5-A9A6-3BB6-4DA4-C2D1146C6A33}"/>
                </a:ext>
              </a:extLst>
            </p:cNvPr>
            <p:cNvGrpSpPr/>
            <p:nvPr/>
          </p:nvGrpSpPr>
          <p:grpSpPr>
            <a:xfrm>
              <a:off x="10181698" y="3669514"/>
              <a:ext cx="1914876" cy="405899"/>
              <a:chOff x="6253333" y="3687251"/>
              <a:chExt cx="1914876" cy="405899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37DF3F5-DDF4-2C32-4A78-D4A738BA25BF}"/>
                  </a:ext>
                </a:extLst>
              </p:cNvPr>
              <p:cNvSpPr txBox="1"/>
              <p:nvPr/>
            </p:nvSpPr>
            <p:spPr>
              <a:xfrm>
                <a:off x="6641966" y="3736312"/>
                <a:ext cx="15262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Không cần ký số</a:t>
                </a:r>
              </a:p>
            </p:txBody>
          </p:sp>
          <p:pic>
            <p:nvPicPr>
              <p:cNvPr id="58" name="Graphic 57" descr="Checkbox Checked with solid fill">
                <a:extLst>
                  <a:ext uri="{FF2B5EF4-FFF2-40B4-BE49-F238E27FC236}">
                    <a16:creationId xmlns:a16="http://schemas.microsoft.com/office/drawing/2014/main" id="{1D5DF310-4E75-3022-C1EE-AF78247B08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53333" y="3687251"/>
                <a:ext cx="405899" cy="405899"/>
              </a:xfrm>
              <a:prstGeom prst="rect">
                <a:avLst/>
              </a:prstGeom>
            </p:spPr>
          </p:pic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6702B0E-1611-4D94-61BA-87E0BE723B11}"/>
                </a:ext>
              </a:extLst>
            </p:cNvPr>
            <p:cNvGrpSpPr/>
            <p:nvPr/>
          </p:nvGrpSpPr>
          <p:grpSpPr>
            <a:xfrm>
              <a:off x="10181698" y="4120827"/>
              <a:ext cx="1914876" cy="405899"/>
              <a:chOff x="6253333" y="3687251"/>
              <a:chExt cx="1914876" cy="405899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855FEA-404B-763E-1E5B-6DF20C233B9B}"/>
                  </a:ext>
                </a:extLst>
              </p:cNvPr>
              <p:cNvSpPr txBox="1"/>
              <p:nvPr/>
            </p:nvSpPr>
            <p:spPr>
              <a:xfrm>
                <a:off x="6641966" y="3736312"/>
                <a:ext cx="15262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Có thể ký số</a:t>
                </a:r>
              </a:p>
            </p:txBody>
          </p:sp>
          <p:pic>
            <p:nvPicPr>
              <p:cNvPr id="61" name="Graphic 60" descr="Checkbox Checked with solid fill">
                <a:extLst>
                  <a:ext uri="{FF2B5EF4-FFF2-40B4-BE49-F238E27FC236}">
                    <a16:creationId xmlns:a16="http://schemas.microsoft.com/office/drawing/2014/main" id="{0EFC48CF-F54B-BF3A-E8C8-E26742C3AD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53333" y="3687251"/>
                <a:ext cx="405899" cy="405899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D86E7721-57F5-F9BE-2DC9-EE15005A4313}"/>
                </a:ext>
              </a:extLst>
            </p:cNvPr>
            <p:cNvGrpSpPr/>
            <p:nvPr/>
          </p:nvGrpSpPr>
          <p:grpSpPr>
            <a:xfrm>
              <a:off x="10181698" y="4572140"/>
              <a:ext cx="1914876" cy="405899"/>
              <a:chOff x="6253333" y="3687251"/>
              <a:chExt cx="1914876" cy="405899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F9EEBFE-D832-7C28-088A-106A199AF151}"/>
                  </a:ext>
                </a:extLst>
              </p:cNvPr>
              <p:cNvSpPr txBox="1"/>
              <p:nvPr/>
            </p:nvSpPr>
            <p:spPr>
              <a:xfrm>
                <a:off x="6641966" y="3736312"/>
                <a:ext cx="15262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Cần ký số</a:t>
                </a:r>
              </a:p>
            </p:txBody>
          </p:sp>
          <p:pic>
            <p:nvPicPr>
              <p:cNvPr id="64" name="Graphic 63" descr="Checkbox Checked with solid fill">
                <a:extLst>
                  <a:ext uri="{FF2B5EF4-FFF2-40B4-BE49-F238E27FC236}">
                    <a16:creationId xmlns:a16="http://schemas.microsoft.com/office/drawing/2014/main" id="{D8E71B8C-957B-7D5F-761B-603F0D4A7A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53333" y="3687251"/>
                <a:ext cx="405899" cy="405899"/>
              </a:xfrm>
              <a:prstGeom prst="rect">
                <a:avLst/>
              </a:prstGeom>
            </p:spPr>
          </p:pic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54842BF-B3BC-B95C-D517-AABD9DE78A62}"/>
                </a:ext>
              </a:extLst>
            </p:cNvPr>
            <p:cNvGrpSpPr/>
            <p:nvPr/>
          </p:nvGrpSpPr>
          <p:grpSpPr>
            <a:xfrm>
              <a:off x="10181698" y="5023452"/>
              <a:ext cx="2082260" cy="405899"/>
              <a:chOff x="6253333" y="3687251"/>
              <a:chExt cx="2082260" cy="405899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35697FC-61EC-15F3-646C-45CE18F336D4}"/>
                  </a:ext>
                </a:extLst>
              </p:cNvPr>
              <p:cNvSpPr txBox="1"/>
              <p:nvPr/>
            </p:nvSpPr>
            <p:spPr>
              <a:xfrm>
                <a:off x="6641966" y="3736312"/>
                <a:ext cx="16936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Roboto" pitchFamily="2" charset="0"/>
                    <a:ea typeface="Roboto" pitchFamily="2" charset="0"/>
                  </a:rPr>
                  <a:t>Khuyến nghị ký số</a:t>
                </a:r>
              </a:p>
            </p:txBody>
          </p:sp>
          <p:pic>
            <p:nvPicPr>
              <p:cNvPr id="67" name="Graphic 66" descr="Checkbox Checked with solid fill">
                <a:extLst>
                  <a:ext uri="{FF2B5EF4-FFF2-40B4-BE49-F238E27FC236}">
                    <a16:creationId xmlns:a16="http://schemas.microsoft.com/office/drawing/2014/main" id="{D9968513-818B-A457-B489-53D305DEEC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53333" y="3687251"/>
                <a:ext cx="405899" cy="405899"/>
              </a:xfrm>
              <a:prstGeom prst="rect">
                <a:avLst/>
              </a:prstGeom>
            </p:spPr>
          </p:pic>
        </p:grp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A1655B-531E-6A34-F3AB-A373EC0458A3}"/>
              </a:ext>
            </a:extLst>
          </p:cNvPr>
          <p:cNvSpPr/>
          <p:nvPr/>
        </p:nvSpPr>
        <p:spPr>
          <a:xfrm>
            <a:off x="0" y="0"/>
            <a:ext cx="3519079" cy="6858000"/>
          </a:xfrm>
          <a:prstGeom prst="roundRect">
            <a:avLst>
              <a:gd name="adj" fmla="val 1204"/>
            </a:avLst>
          </a:prstGeom>
          <a:gradFill>
            <a:gsLst>
              <a:gs pos="0">
                <a:srgbClr val="0070C0"/>
              </a:gs>
              <a:gs pos="80000">
                <a:srgbClr val="47A4D9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1" name="Picture 20" descr="A person sitting at a desk with a computer&#10;&#10;AI-generated content may be incorrect.">
            <a:extLst>
              <a:ext uri="{FF2B5EF4-FFF2-40B4-BE49-F238E27FC236}">
                <a16:creationId xmlns:a16="http://schemas.microsoft.com/office/drawing/2014/main" id="{75E00E11-0A8D-84C2-FC98-6BF4272657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639" y="2146548"/>
            <a:ext cx="5012653" cy="501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5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A3E88-2B79-E027-9EB5-F1102BCF8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EE2A13AD-1EC8-BD61-BAD8-FE1EFFE92E45}"/>
              </a:ext>
            </a:extLst>
          </p:cNvPr>
          <p:cNvGrpSpPr/>
          <p:nvPr/>
        </p:nvGrpSpPr>
        <p:grpSpPr>
          <a:xfrm>
            <a:off x="1756373" y="6111840"/>
            <a:ext cx="4000480" cy="552448"/>
            <a:chOff x="2541097" y="4717812"/>
            <a:chExt cx="4000480" cy="552448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06F2BBB7-CF74-3E60-97C4-6788E5343BA2}"/>
                </a:ext>
              </a:extLst>
            </p:cNvPr>
            <p:cNvSpPr/>
            <p:nvPr/>
          </p:nvSpPr>
          <p:spPr>
            <a:xfrm>
              <a:off x="2541097" y="4717812"/>
              <a:ext cx="4000480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6A16BE8-6025-A88C-FB01-24DFE85439E0}"/>
                </a:ext>
              </a:extLst>
            </p:cNvPr>
            <p:cNvSpPr txBox="1"/>
            <p:nvPr/>
          </p:nvSpPr>
          <p:spPr>
            <a:xfrm>
              <a:off x="3481817" y="4732426"/>
              <a:ext cx="2914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số dư còn lại, khiếu nại thời điểm đóng tài khoản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ACD7A33-82A2-D7D3-E2B1-582E0F5F4049}"/>
              </a:ext>
            </a:extLst>
          </p:cNvPr>
          <p:cNvGrpSpPr/>
          <p:nvPr/>
        </p:nvGrpSpPr>
        <p:grpSpPr>
          <a:xfrm>
            <a:off x="7460737" y="6172064"/>
            <a:ext cx="1495634" cy="432000"/>
            <a:chOff x="7482360" y="4909925"/>
            <a:chExt cx="1495634" cy="432000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3EC64670-EF01-65AB-EC8D-887A130E4017}"/>
                </a:ext>
              </a:extLst>
            </p:cNvPr>
            <p:cNvSpPr/>
            <p:nvPr/>
          </p:nvSpPr>
          <p:spPr>
            <a:xfrm>
              <a:off x="7482360" y="4909925"/>
              <a:ext cx="1495634" cy="432000"/>
            </a:xfrm>
            <a:prstGeom prst="roundRect">
              <a:avLst/>
            </a:prstGeom>
            <a:solidFill>
              <a:srgbClr val="FF9F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6280F35-2831-ACA7-590F-424DF2F504FE}"/>
                </a:ext>
              </a:extLst>
            </p:cNvPr>
            <p:cNvSpPr txBox="1"/>
            <p:nvPr/>
          </p:nvSpPr>
          <p:spPr>
            <a:xfrm>
              <a:off x="7482360" y="4972037"/>
              <a:ext cx="14956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Trung bình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C60FA8B-1FBB-F936-212A-E0C46E61C840}"/>
              </a:ext>
            </a:extLst>
          </p:cNvPr>
          <p:cNvSpPr/>
          <p:nvPr/>
        </p:nvSpPr>
        <p:spPr>
          <a:xfrm rot="16200000">
            <a:off x="8554899" y="-1247185"/>
            <a:ext cx="1699226" cy="4175654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7C2253D-F4EE-52C6-471F-3A6C5BB4B97A}"/>
              </a:ext>
            </a:extLst>
          </p:cNvPr>
          <p:cNvGrpSpPr/>
          <p:nvPr/>
        </p:nvGrpSpPr>
        <p:grpSpPr>
          <a:xfrm>
            <a:off x="2889853" y="4364309"/>
            <a:ext cx="3605791" cy="552448"/>
            <a:chOff x="2889853" y="3983072"/>
            <a:chExt cx="3605791" cy="55244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AF87D28-FB00-59DF-8302-141342492A21}"/>
                </a:ext>
              </a:extLst>
            </p:cNvPr>
            <p:cNvSpPr/>
            <p:nvPr/>
          </p:nvSpPr>
          <p:spPr>
            <a:xfrm>
              <a:off x="2889853" y="3983072"/>
              <a:ext cx="360579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34276A6-B733-3855-9476-706C0EE251EF}"/>
                </a:ext>
              </a:extLst>
            </p:cNvPr>
            <p:cNvSpPr txBox="1"/>
            <p:nvPr/>
          </p:nvSpPr>
          <p:spPr>
            <a:xfrm>
              <a:off x="3344508" y="3997686"/>
              <a:ext cx="29823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trách nhiệm khi tài khoản bị hack, khiếu nại giao dịch online gian lận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D11786-1EA5-8529-C9BF-A33509163E08}"/>
              </a:ext>
            </a:extLst>
          </p:cNvPr>
          <p:cNvGrpSpPr/>
          <p:nvPr/>
        </p:nvGrpSpPr>
        <p:grpSpPr>
          <a:xfrm>
            <a:off x="2573660" y="5233839"/>
            <a:ext cx="3605791" cy="552448"/>
            <a:chOff x="2935785" y="4717812"/>
            <a:chExt cx="3605791" cy="55244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65EF0BE-57BC-7F2F-F803-E16312379C93}"/>
                </a:ext>
              </a:extLst>
            </p:cNvPr>
            <p:cNvSpPr/>
            <p:nvPr/>
          </p:nvSpPr>
          <p:spPr>
            <a:xfrm>
              <a:off x="2935785" y="4717812"/>
              <a:ext cx="360579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0C89B6A-A636-A561-1D5B-31F9052BCD9A}"/>
                </a:ext>
              </a:extLst>
            </p:cNvPr>
            <p:cNvSpPr txBox="1"/>
            <p:nvPr/>
          </p:nvSpPr>
          <p:spPr>
            <a:xfrm>
              <a:off x="3481817" y="4732426"/>
              <a:ext cx="2914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Kẻ gian yêu cầu thay đổi giấy tờ, KH kiện ngân hàng thiếu biện pháp xác thực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1B6EC1E-7B38-CAB9-041E-30C391946071}"/>
              </a:ext>
            </a:extLst>
          </p:cNvPr>
          <p:cNvGrpSpPr/>
          <p:nvPr/>
        </p:nvGrpSpPr>
        <p:grpSpPr>
          <a:xfrm>
            <a:off x="3119691" y="3538821"/>
            <a:ext cx="3605791" cy="552448"/>
            <a:chOff x="3119691" y="3245252"/>
            <a:chExt cx="3605791" cy="55244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3E15E1C-75AA-E5CD-446F-E4179450E2E2}"/>
                </a:ext>
              </a:extLst>
            </p:cNvPr>
            <p:cNvSpPr/>
            <p:nvPr/>
          </p:nvSpPr>
          <p:spPr>
            <a:xfrm>
              <a:off x="3119691" y="3245252"/>
              <a:ext cx="360579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502EF34-81B2-DE84-2CE8-7DD6FBB7A18B}"/>
                </a:ext>
              </a:extLst>
            </p:cNvPr>
            <p:cNvSpPr txBox="1"/>
            <p:nvPr/>
          </p:nvSpPr>
          <p:spPr>
            <a:xfrm>
              <a:off x="3545890" y="3275811"/>
              <a:ext cx="3089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Phủ nhận đã đồng ý điều khoản, tranh chấp nghĩa vụ khi lỗi hệ thống 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3D2FDE2-8AD8-B9EE-C39D-471C5365EA89}"/>
              </a:ext>
            </a:extLst>
          </p:cNvPr>
          <p:cNvGrpSpPr/>
          <p:nvPr/>
        </p:nvGrpSpPr>
        <p:grpSpPr>
          <a:xfrm>
            <a:off x="2824686" y="2733407"/>
            <a:ext cx="3605791" cy="552448"/>
            <a:chOff x="2924269" y="2347156"/>
            <a:chExt cx="3605791" cy="55244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7BB23DE5-B888-5F7F-A8A4-0F59D077F45A}"/>
                </a:ext>
              </a:extLst>
            </p:cNvPr>
            <p:cNvSpPr/>
            <p:nvPr/>
          </p:nvSpPr>
          <p:spPr>
            <a:xfrm>
              <a:off x="2924269" y="2347156"/>
              <a:ext cx="360579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6BFDDD4-8ADD-989E-C9C8-5F95E397EF48}"/>
                </a:ext>
              </a:extLst>
            </p:cNvPr>
            <p:cNvSpPr txBox="1"/>
            <p:nvPr/>
          </p:nvSpPr>
          <p:spPr>
            <a:xfrm>
              <a:off x="3703969" y="2400242"/>
              <a:ext cx="2575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KH mạo danh mở tài khoản trái phép, lừa đảo, rửa tiền, …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8ABFB92-AD3F-AA4F-15E0-A2AB6DF204B5}"/>
              </a:ext>
            </a:extLst>
          </p:cNvPr>
          <p:cNvSpPr/>
          <p:nvPr/>
        </p:nvSpPr>
        <p:spPr>
          <a:xfrm rot="10800000">
            <a:off x="0" y="-524164"/>
            <a:ext cx="3520936" cy="790632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022E2C-C90C-1401-0E4F-D511C292BE22}"/>
              </a:ext>
            </a:extLst>
          </p:cNvPr>
          <p:cNvSpPr txBox="1"/>
          <p:nvPr/>
        </p:nvSpPr>
        <p:spPr>
          <a:xfrm>
            <a:off x="197656" y="1422101"/>
            <a:ext cx="2834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TÀI KHOẢN - </a:t>
            </a:r>
          </a:p>
          <a:p>
            <a:pPr algn="just"/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ONBOARDING</a:t>
            </a:r>
            <a:endParaRPr lang="vi-VN" sz="3000" b="1" dirty="0">
              <a:solidFill>
                <a:srgbClr val="0070C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D734EED-DF1D-0232-8383-CB749A615641}"/>
              </a:ext>
            </a:extLst>
          </p:cNvPr>
          <p:cNvGrpSpPr/>
          <p:nvPr/>
        </p:nvGrpSpPr>
        <p:grpSpPr>
          <a:xfrm>
            <a:off x="136087" y="2842689"/>
            <a:ext cx="3129487" cy="333884"/>
            <a:chOff x="225652" y="1263585"/>
            <a:chExt cx="3129487" cy="33388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9007040-8CAB-F850-7494-523ECCC142FB}"/>
                </a:ext>
              </a:extLst>
            </p:cNvPr>
            <p:cNvSpPr txBox="1"/>
            <p:nvPr/>
          </p:nvSpPr>
          <p:spPr>
            <a:xfrm>
              <a:off x="551841" y="1263585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Mở tài khoản thanh toán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38" name="Graphic 37" descr="Direction with solid fill">
              <a:extLst>
                <a:ext uri="{FF2B5EF4-FFF2-40B4-BE49-F238E27FC236}">
                  <a16:creationId xmlns:a16="http://schemas.microsoft.com/office/drawing/2014/main" id="{320FC336-50E8-2A6E-C33F-2B7EA7315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292669"/>
              <a:ext cx="304800" cy="3048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D1E3752-EF48-F639-543C-86D0B2BF7CEA}"/>
              </a:ext>
            </a:extLst>
          </p:cNvPr>
          <p:cNvGrpSpPr/>
          <p:nvPr/>
        </p:nvGrpSpPr>
        <p:grpSpPr>
          <a:xfrm>
            <a:off x="7704372" y="2793631"/>
            <a:ext cx="942975" cy="432000"/>
            <a:chOff x="7699859" y="2409493"/>
            <a:chExt cx="942975" cy="43200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5FE1DE5F-AA44-5B07-44BB-681D24C452F1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BFADA9A-398D-867E-6E73-0C4D28B063ED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755D22C-3A30-AA7D-5CFF-B6345E43BABB}"/>
              </a:ext>
            </a:extLst>
          </p:cNvPr>
          <p:cNvGrpSpPr/>
          <p:nvPr/>
        </p:nvGrpSpPr>
        <p:grpSpPr>
          <a:xfrm>
            <a:off x="2824686" y="1432520"/>
            <a:ext cx="8982075" cy="885772"/>
            <a:chOff x="2790825" y="1066800"/>
            <a:chExt cx="8982075" cy="885772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BBD96CA-9507-9B33-D1B2-C1FC20BA3F8E}"/>
                </a:ext>
              </a:extLst>
            </p:cNvPr>
            <p:cNvSpPr/>
            <p:nvPr/>
          </p:nvSpPr>
          <p:spPr>
            <a:xfrm>
              <a:off x="4271818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C41CA1C-BBAE-FF72-0AEA-C316345679D1}"/>
                </a:ext>
              </a:extLst>
            </p:cNvPr>
            <p:cNvSpPr/>
            <p:nvPr/>
          </p:nvSpPr>
          <p:spPr>
            <a:xfrm>
              <a:off x="2790825" y="1171575"/>
              <a:ext cx="8982075" cy="657225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7FBA45-BED6-80BE-8A1B-0B6E40981ABD}"/>
                </a:ext>
              </a:extLst>
            </p:cNvPr>
            <p:cNvSpPr txBox="1"/>
            <p:nvPr/>
          </p:nvSpPr>
          <p:spPr>
            <a:xfrm>
              <a:off x="9633309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060DC5A-1CB7-8B00-44D3-574EC1416DE5}"/>
                </a:ext>
              </a:extLst>
            </p:cNvPr>
            <p:cNvSpPr txBox="1"/>
            <p:nvPr/>
          </p:nvSpPr>
          <p:spPr>
            <a:xfrm>
              <a:off x="7331083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MỨC ĐỘ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QUAN TRỌNG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18A91FAE-8D44-F372-8CE3-FB6E118ACD53}"/>
                </a:ext>
              </a:extLst>
            </p:cNvPr>
            <p:cNvSpPr/>
            <p:nvPr/>
          </p:nvSpPr>
          <p:spPr>
            <a:xfrm>
              <a:off x="7326569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C318377E-044A-2A21-4AFD-966886EA1B93}"/>
                </a:ext>
              </a:extLst>
            </p:cNvPr>
            <p:cNvSpPr/>
            <p:nvPr/>
          </p:nvSpPr>
          <p:spPr>
            <a:xfrm>
              <a:off x="9633307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F3E3CE1-8236-5AF6-5156-1D6105D600E1}"/>
                </a:ext>
              </a:extLst>
            </p:cNvPr>
            <p:cNvSpPr txBox="1"/>
            <p:nvPr/>
          </p:nvSpPr>
          <p:spPr>
            <a:xfrm>
              <a:off x="4281451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RỦI RO PHÁP LÝ/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TÀI CHÍNH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8FDAD13-0AC9-1A85-B7DC-63DAF64C4A5C}"/>
              </a:ext>
            </a:extLst>
          </p:cNvPr>
          <p:cNvGrpSpPr/>
          <p:nvPr/>
        </p:nvGrpSpPr>
        <p:grpSpPr>
          <a:xfrm>
            <a:off x="7704372" y="3599045"/>
            <a:ext cx="942975" cy="432000"/>
            <a:chOff x="7699859" y="2409493"/>
            <a:chExt cx="942975" cy="43200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82550F8-A1AA-92E7-30EE-C5682B066F4F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0D20096-831A-4045-E674-ABDB095A6160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03ECEB6-6FC1-157C-22F8-B06A8BD8F5BD}"/>
              </a:ext>
            </a:extLst>
          </p:cNvPr>
          <p:cNvGrpSpPr/>
          <p:nvPr/>
        </p:nvGrpSpPr>
        <p:grpSpPr>
          <a:xfrm>
            <a:off x="7704372" y="4424533"/>
            <a:ext cx="942975" cy="432000"/>
            <a:chOff x="7699859" y="2409493"/>
            <a:chExt cx="942975" cy="43200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A02810E-6089-E6D3-3ACC-B5EEF74E7AE0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CEE09C0-E726-A955-46C8-CBC4F97E022F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1301A4A-B8FE-8204-11BE-EF6AC5196CA0}"/>
              </a:ext>
            </a:extLst>
          </p:cNvPr>
          <p:cNvSpPr txBox="1"/>
          <p:nvPr/>
        </p:nvSpPr>
        <p:spPr>
          <a:xfrm>
            <a:off x="155046" y="773369"/>
            <a:ext cx="2267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NGHIỆP VỤ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4B7463-C941-C534-374B-B07C53635784}"/>
              </a:ext>
            </a:extLst>
          </p:cNvPr>
          <p:cNvSpPr txBox="1"/>
          <p:nvPr/>
        </p:nvSpPr>
        <p:spPr>
          <a:xfrm>
            <a:off x="7982890" y="585219"/>
            <a:ext cx="3300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Roboto" pitchFamily="2" charset="0"/>
                <a:ea typeface="Roboto" pitchFamily="2" charset="0"/>
              </a:rPr>
              <a:t>NHU CẦU KÝ SỐ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6D351D9-9A78-F9EB-9DA0-1256B3B304F2}"/>
              </a:ext>
            </a:extLst>
          </p:cNvPr>
          <p:cNvGrpSpPr/>
          <p:nvPr/>
        </p:nvGrpSpPr>
        <p:grpSpPr>
          <a:xfrm>
            <a:off x="136087" y="3553435"/>
            <a:ext cx="3108098" cy="523220"/>
            <a:chOff x="225652" y="1698984"/>
            <a:chExt cx="3108098" cy="5232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B677E4-9E1F-8DDD-2266-1C6DD72AA77E}"/>
                </a:ext>
              </a:extLst>
            </p:cNvPr>
            <p:cNvSpPr txBox="1"/>
            <p:nvPr/>
          </p:nvSpPr>
          <p:spPr>
            <a:xfrm>
              <a:off x="530452" y="1698984"/>
              <a:ext cx="28032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Chấp thuận điều khoản eBanking/Mobile Banking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32" name="Graphic 31" descr="Direction with solid fill">
              <a:extLst>
                <a:ext uri="{FF2B5EF4-FFF2-40B4-BE49-F238E27FC236}">
                  <a16:creationId xmlns:a16="http://schemas.microsoft.com/office/drawing/2014/main" id="{6A315374-6320-8524-440B-42FA6959C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758969"/>
              <a:ext cx="304800" cy="30480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3174CA5-549F-4E71-77C7-BD73DF601F23}"/>
              </a:ext>
            </a:extLst>
          </p:cNvPr>
          <p:cNvGrpSpPr/>
          <p:nvPr/>
        </p:nvGrpSpPr>
        <p:grpSpPr>
          <a:xfrm>
            <a:off x="136087" y="5248453"/>
            <a:ext cx="3133560" cy="523220"/>
            <a:chOff x="200190" y="2222204"/>
            <a:chExt cx="3133560" cy="52322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4D72D74-7006-5ECF-AF83-0F31ED3816BC}"/>
                </a:ext>
              </a:extLst>
            </p:cNvPr>
            <p:cNvSpPr txBox="1"/>
            <p:nvPr/>
          </p:nvSpPr>
          <p:spPr>
            <a:xfrm>
              <a:off x="530452" y="2222204"/>
              <a:ext cx="28032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Thay đổi thông tin định danh quan trọng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 </a:t>
              </a:r>
            </a:p>
          </p:txBody>
        </p:sp>
        <p:pic>
          <p:nvPicPr>
            <p:cNvPr id="35" name="Graphic 34" descr="Direction with solid fill">
              <a:extLst>
                <a:ext uri="{FF2B5EF4-FFF2-40B4-BE49-F238E27FC236}">
                  <a16:creationId xmlns:a16="http://schemas.microsoft.com/office/drawing/2014/main" id="{2B0A942E-8136-1A9E-A0EC-17110C77C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EB373D-93D1-02FE-B2BB-826D35526ACA}"/>
              </a:ext>
            </a:extLst>
          </p:cNvPr>
          <p:cNvGrpSpPr/>
          <p:nvPr/>
        </p:nvGrpSpPr>
        <p:grpSpPr>
          <a:xfrm>
            <a:off x="136087" y="6126454"/>
            <a:ext cx="2199832" cy="523220"/>
            <a:chOff x="200190" y="2222204"/>
            <a:chExt cx="2199832" cy="5232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35AB701-928B-2B36-A326-878F4A399EFB}"/>
                </a:ext>
              </a:extLst>
            </p:cNvPr>
            <p:cNvSpPr txBox="1"/>
            <p:nvPr/>
          </p:nvSpPr>
          <p:spPr>
            <a:xfrm>
              <a:off x="530452" y="2222204"/>
              <a:ext cx="18695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Đăng ký/hủy dịch vụ </a:t>
              </a:r>
            </a:p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rủi ro cao</a:t>
              </a:r>
              <a:endParaRPr lang="en-US" sz="1400" dirty="0"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47" name="Graphic 46" descr="Direction with solid fill">
              <a:extLst>
                <a:ext uri="{FF2B5EF4-FFF2-40B4-BE49-F238E27FC236}">
                  <a16:creationId xmlns:a16="http://schemas.microsoft.com/office/drawing/2014/main" id="{1EBB6B50-AEF2-FD93-BF5B-62CDD0125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5F73799-C085-9CCF-B0DC-A1941BFCB041}"/>
              </a:ext>
            </a:extLst>
          </p:cNvPr>
          <p:cNvGrpSpPr/>
          <p:nvPr/>
        </p:nvGrpSpPr>
        <p:grpSpPr>
          <a:xfrm>
            <a:off x="136087" y="4378923"/>
            <a:ext cx="3108098" cy="523220"/>
            <a:chOff x="225652" y="1698984"/>
            <a:chExt cx="3108098" cy="52322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63703FD-6962-FAC9-F7E1-EEE42CEF8C82}"/>
                </a:ext>
              </a:extLst>
            </p:cNvPr>
            <p:cNvSpPr txBox="1"/>
            <p:nvPr/>
          </p:nvSpPr>
          <p:spPr>
            <a:xfrm>
              <a:off x="530452" y="1698984"/>
              <a:ext cx="28032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Roboto" pitchFamily="2" charset="0"/>
                  <a:ea typeface="Roboto" pitchFamily="2" charset="0"/>
                </a:rPr>
                <a:t>Đăng ký dịch vụ </a:t>
              </a:r>
              <a:r>
                <a:rPr lang="en-US" sz="1400" dirty="0" err="1">
                  <a:latin typeface="Roboto" pitchFamily="2" charset="0"/>
                  <a:ea typeface="Roboto" pitchFamily="2" charset="0"/>
                </a:rPr>
                <a:t>ebanking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/Mobile Banking</a:t>
              </a:r>
            </a:p>
          </p:txBody>
        </p:sp>
        <p:pic>
          <p:nvPicPr>
            <p:cNvPr id="50" name="Graphic 49" descr="Direction with solid fill">
              <a:extLst>
                <a:ext uri="{FF2B5EF4-FFF2-40B4-BE49-F238E27FC236}">
                  <a16:creationId xmlns:a16="http://schemas.microsoft.com/office/drawing/2014/main" id="{1D974641-3334-AB84-E61E-073A44DFB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758969"/>
              <a:ext cx="304800" cy="3048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89558D6-AC9A-AAFC-5870-9264ACFD4402}"/>
              </a:ext>
            </a:extLst>
          </p:cNvPr>
          <p:cNvGrpSpPr/>
          <p:nvPr/>
        </p:nvGrpSpPr>
        <p:grpSpPr>
          <a:xfrm>
            <a:off x="7704372" y="5294063"/>
            <a:ext cx="942975" cy="432000"/>
            <a:chOff x="7699859" y="2409493"/>
            <a:chExt cx="942975" cy="432000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DDF08F96-DD6E-6EBE-960D-BD65D5AB396B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0659E6C-74FA-089D-B79E-60630D07D803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4F45971-29CA-3340-130A-7525402A3FE4}"/>
              </a:ext>
            </a:extLst>
          </p:cNvPr>
          <p:cNvGrpSpPr/>
          <p:nvPr/>
        </p:nvGrpSpPr>
        <p:grpSpPr>
          <a:xfrm>
            <a:off x="9448436" y="2763444"/>
            <a:ext cx="2127015" cy="492374"/>
            <a:chOff x="9645884" y="4583043"/>
            <a:chExt cx="2127015" cy="492374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7572D58E-A7BB-5FC3-586D-31371A6EA4F5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3D82C9-FB93-CF4D-669E-9BA5B96AAF91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1380E75-5780-19A9-CFA6-7D332D0CCED3}"/>
              </a:ext>
            </a:extLst>
          </p:cNvPr>
          <p:cNvGrpSpPr/>
          <p:nvPr/>
        </p:nvGrpSpPr>
        <p:grpSpPr>
          <a:xfrm>
            <a:off x="9444505" y="3568858"/>
            <a:ext cx="2127015" cy="492374"/>
            <a:chOff x="9645884" y="4583043"/>
            <a:chExt cx="2127015" cy="492374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21195224-92C6-7E85-1685-0B5C65AA7B23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6BA8388-FC81-6292-1DB4-9C2D5E29E30F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634B286-33E5-BE79-596F-91B3870919C7}"/>
              </a:ext>
            </a:extLst>
          </p:cNvPr>
          <p:cNvGrpSpPr/>
          <p:nvPr/>
        </p:nvGrpSpPr>
        <p:grpSpPr>
          <a:xfrm>
            <a:off x="9469660" y="4394346"/>
            <a:ext cx="2127015" cy="492374"/>
            <a:chOff x="9645884" y="4583043"/>
            <a:chExt cx="2127015" cy="492374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E98A661E-62BB-4D4E-6C32-200E529A7CDC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6316E41-D22F-256D-622C-69F9900840B6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920BD29-4285-1A34-07D9-41202929C7C1}"/>
              </a:ext>
            </a:extLst>
          </p:cNvPr>
          <p:cNvGrpSpPr/>
          <p:nvPr/>
        </p:nvGrpSpPr>
        <p:grpSpPr>
          <a:xfrm>
            <a:off x="9494815" y="5263876"/>
            <a:ext cx="2127015" cy="492374"/>
            <a:chOff x="9645884" y="4583043"/>
            <a:chExt cx="2127015" cy="492374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E132AD53-F5A6-7DF6-38B2-65A22C5EF34F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C4AD1F5-DBD3-E5AC-C7E3-0FC61026962B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3331F32-338B-F3EA-5EC5-1289CF49A5CF}"/>
              </a:ext>
            </a:extLst>
          </p:cNvPr>
          <p:cNvGrpSpPr/>
          <p:nvPr/>
        </p:nvGrpSpPr>
        <p:grpSpPr>
          <a:xfrm>
            <a:off x="9645153" y="6141877"/>
            <a:ext cx="1776028" cy="492374"/>
            <a:chOff x="9260146" y="2380784"/>
            <a:chExt cx="1776028" cy="492374"/>
          </a:xfrm>
        </p:grpSpPr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B894B556-0001-A767-BE9D-9B24EE19EB75}"/>
                </a:ext>
              </a:extLst>
            </p:cNvPr>
            <p:cNvSpPr/>
            <p:nvPr/>
          </p:nvSpPr>
          <p:spPr>
            <a:xfrm>
              <a:off x="9260146" y="2380784"/>
              <a:ext cx="1776028" cy="492374"/>
            </a:xfrm>
            <a:prstGeom prst="roundRect">
              <a:avLst>
                <a:gd name="adj" fmla="val 50000"/>
              </a:avLst>
            </a:prstGeom>
            <a:solidFill>
              <a:srgbClr val="03F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85D8A43-2361-100C-4AA5-25BBC9E4A020}"/>
                </a:ext>
              </a:extLst>
            </p:cNvPr>
            <p:cNvSpPr txBox="1"/>
            <p:nvPr/>
          </p:nvSpPr>
          <p:spPr>
            <a:xfrm>
              <a:off x="9310455" y="2473083"/>
              <a:ext cx="1675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7849995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947793C7-4EED-9E04-21AF-B624CD1823A5}"/>
              </a:ext>
            </a:extLst>
          </p:cNvPr>
          <p:cNvGrpSpPr/>
          <p:nvPr/>
        </p:nvGrpSpPr>
        <p:grpSpPr>
          <a:xfrm>
            <a:off x="1605835" y="5941236"/>
            <a:ext cx="4211111" cy="552448"/>
            <a:chOff x="2284533" y="4019284"/>
            <a:chExt cx="4211111" cy="552448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BE98F2A6-C13E-6090-F688-4F05AC1CEC93}"/>
                </a:ext>
              </a:extLst>
            </p:cNvPr>
            <p:cNvSpPr/>
            <p:nvPr/>
          </p:nvSpPr>
          <p:spPr>
            <a:xfrm>
              <a:off x="2284533" y="4019284"/>
              <a:ext cx="421111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E433619-BF8A-7C95-7901-C260FCB1A283}"/>
                </a:ext>
              </a:extLst>
            </p:cNvPr>
            <p:cNvSpPr txBox="1"/>
            <p:nvPr/>
          </p:nvSpPr>
          <p:spPr>
            <a:xfrm>
              <a:off x="3345275" y="4079508"/>
              <a:ext cx="28845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nghĩa vụ trả nợ mới, khiếu nại biện pháp thu hồi nợ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BD2D1F8-E19C-91B2-59E7-FD2C999E10E1}"/>
              </a:ext>
            </a:extLst>
          </p:cNvPr>
          <p:cNvGrpSpPr/>
          <p:nvPr/>
        </p:nvGrpSpPr>
        <p:grpSpPr>
          <a:xfrm>
            <a:off x="2512416" y="5151093"/>
            <a:ext cx="3605791" cy="552448"/>
            <a:chOff x="2889853" y="4019284"/>
            <a:chExt cx="3605791" cy="552448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8310775B-29E3-EFFC-D6AB-AB99AA845305}"/>
                </a:ext>
              </a:extLst>
            </p:cNvPr>
            <p:cNvSpPr/>
            <p:nvPr/>
          </p:nvSpPr>
          <p:spPr>
            <a:xfrm>
              <a:off x="2889853" y="4019284"/>
              <a:ext cx="360579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D1E1E2F-859F-692F-A7CE-1B59555D1FEE}"/>
                </a:ext>
              </a:extLst>
            </p:cNvPr>
            <p:cNvSpPr txBox="1"/>
            <p:nvPr/>
          </p:nvSpPr>
          <p:spPr>
            <a:xfrm>
              <a:off x="3523355" y="4096272"/>
              <a:ext cx="27064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số tiền phải trả, khiếu nại vi phạm hợp đồng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FA8A7330-2C53-37AF-B93C-2219A2D30E81}"/>
              </a:ext>
            </a:extLst>
          </p:cNvPr>
          <p:cNvSpPr/>
          <p:nvPr/>
        </p:nvSpPr>
        <p:spPr>
          <a:xfrm rot="16200000">
            <a:off x="8699834" y="-1339401"/>
            <a:ext cx="1838732" cy="4517536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A603B37-F25E-6EBA-0910-9DFD09AA8EBD}"/>
              </a:ext>
            </a:extLst>
          </p:cNvPr>
          <p:cNvSpPr txBox="1"/>
          <p:nvPr/>
        </p:nvSpPr>
        <p:spPr>
          <a:xfrm>
            <a:off x="7982890" y="585219"/>
            <a:ext cx="3300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Roboto" pitchFamily="2" charset="0"/>
                <a:ea typeface="Roboto" pitchFamily="2" charset="0"/>
              </a:rPr>
              <a:t>NHU CẦU KÝ SỐ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DD1AD9E-47F1-15EF-83E1-1008F00DF24A}"/>
              </a:ext>
            </a:extLst>
          </p:cNvPr>
          <p:cNvGrpSpPr/>
          <p:nvPr/>
        </p:nvGrpSpPr>
        <p:grpSpPr>
          <a:xfrm>
            <a:off x="2455487" y="4401866"/>
            <a:ext cx="4018092" cy="552448"/>
            <a:chOff x="2889853" y="4019284"/>
            <a:chExt cx="4018092" cy="55244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AA971B8-C9DF-A3E7-2A21-58A4555663A4}"/>
                </a:ext>
              </a:extLst>
            </p:cNvPr>
            <p:cNvSpPr/>
            <p:nvPr/>
          </p:nvSpPr>
          <p:spPr>
            <a:xfrm>
              <a:off x="2889853" y="4019284"/>
              <a:ext cx="4018092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4E2D82F-D135-92E0-678F-78EEBE977FBA}"/>
                </a:ext>
              </a:extLst>
            </p:cNvPr>
            <p:cNvSpPr txBox="1"/>
            <p:nvPr/>
          </p:nvSpPr>
          <p:spPr>
            <a:xfrm>
              <a:off x="3844496" y="4088950"/>
              <a:ext cx="29303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thời điểm nhận tiền, khiếu nại giải ngân sai đối tượng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9306FE-C27E-0328-79A5-995E04B04894}"/>
              </a:ext>
            </a:extLst>
          </p:cNvPr>
          <p:cNvGrpSpPr/>
          <p:nvPr/>
        </p:nvGrpSpPr>
        <p:grpSpPr>
          <a:xfrm>
            <a:off x="2790825" y="3636722"/>
            <a:ext cx="3992357" cy="552448"/>
            <a:chOff x="2790825" y="3253809"/>
            <a:chExt cx="3992357" cy="55244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0A98EF7-87E1-9F3F-351A-A088538C4AEE}"/>
                </a:ext>
              </a:extLst>
            </p:cNvPr>
            <p:cNvSpPr/>
            <p:nvPr/>
          </p:nvSpPr>
          <p:spPr>
            <a:xfrm>
              <a:off x="2790825" y="3253809"/>
              <a:ext cx="3992357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C478928-7A7D-488F-6DAD-74479FEE9AB0}"/>
                </a:ext>
              </a:extLst>
            </p:cNvPr>
            <p:cNvSpPr txBox="1"/>
            <p:nvPr/>
          </p:nvSpPr>
          <p:spPr>
            <a:xfrm>
              <a:off x="3571246" y="3314033"/>
              <a:ext cx="3134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phạm vi bảo lãnh, khiếu nại nghĩa vụ trả nợ thay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B6F560-61A9-A245-D65D-CFF24E8C16A2}"/>
              </a:ext>
            </a:extLst>
          </p:cNvPr>
          <p:cNvGrpSpPr/>
          <p:nvPr/>
        </p:nvGrpSpPr>
        <p:grpSpPr>
          <a:xfrm>
            <a:off x="3177391" y="2798224"/>
            <a:ext cx="3749686" cy="552448"/>
            <a:chOff x="2924269" y="2347156"/>
            <a:chExt cx="3749686" cy="55244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A728CF9-065E-34E3-29B1-ECFF76C4D170}"/>
                </a:ext>
              </a:extLst>
            </p:cNvPr>
            <p:cNvSpPr/>
            <p:nvPr/>
          </p:nvSpPr>
          <p:spPr>
            <a:xfrm>
              <a:off x="2924269" y="2347156"/>
              <a:ext cx="3749686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DFA8632-495D-373B-3D9A-5B4ABA59F2A7}"/>
                </a:ext>
              </a:extLst>
            </p:cNvPr>
            <p:cNvSpPr txBox="1"/>
            <p:nvPr/>
          </p:nvSpPr>
          <p:spPr>
            <a:xfrm>
              <a:off x="3252988" y="2397208"/>
              <a:ext cx="34209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hiệu lực hợp đồng, khiếu kiện lãi xuất, phí; Ngân hàng gặp khó khăn khi thu hồi nợ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4936ED8-A0F3-DD66-67C1-7FA9C42A52AF}"/>
              </a:ext>
            </a:extLst>
          </p:cNvPr>
          <p:cNvSpPr/>
          <p:nvPr/>
        </p:nvSpPr>
        <p:spPr>
          <a:xfrm rot="10800000">
            <a:off x="0" y="-524164"/>
            <a:ext cx="3520936" cy="790632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BF56EF-9BD0-A2DF-28FF-8AD6A8F21E62}"/>
              </a:ext>
            </a:extLst>
          </p:cNvPr>
          <p:cNvSpPr txBox="1"/>
          <p:nvPr/>
        </p:nvSpPr>
        <p:spPr>
          <a:xfrm>
            <a:off x="118468" y="1844840"/>
            <a:ext cx="2267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TÍN DỤNG</a:t>
            </a:r>
            <a:endParaRPr lang="vi-VN" sz="3000" b="1" dirty="0">
              <a:solidFill>
                <a:srgbClr val="0070C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B93922E-82FC-3897-23F9-3727D827FABF}"/>
              </a:ext>
            </a:extLst>
          </p:cNvPr>
          <p:cNvGrpSpPr/>
          <p:nvPr/>
        </p:nvGrpSpPr>
        <p:grpSpPr>
          <a:xfrm>
            <a:off x="7762890" y="2858448"/>
            <a:ext cx="942975" cy="432000"/>
            <a:chOff x="7699859" y="2409493"/>
            <a:chExt cx="942975" cy="43200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D729921-42A7-09A2-C506-815D464AF68B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6B2FE32-A397-AE0A-38E3-C1ED1EB25904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4AAD24-B747-D644-0921-4E21A2DDB611}"/>
              </a:ext>
            </a:extLst>
          </p:cNvPr>
          <p:cNvGrpSpPr/>
          <p:nvPr/>
        </p:nvGrpSpPr>
        <p:grpSpPr>
          <a:xfrm>
            <a:off x="7762890" y="3696946"/>
            <a:ext cx="942975" cy="432000"/>
            <a:chOff x="7699859" y="2409493"/>
            <a:chExt cx="942975" cy="43200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9B650620-BE9C-616C-2C74-DCECE3853DC2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E2B3C4-0614-9B0D-58E6-45BFC59ADEFC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21E2899-5BD9-5A05-D984-143E77CD67F4}"/>
              </a:ext>
            </a:extLst>
          </p:cNvPr>
          <p:cNvGrpSpPr/>
          <p:nvPr/>
        </p:nvGrpSpPr>
        <p:grpSpPr>
          <a:xfrm>
            <a:off x="7762890" y="4462090"/>
            <a:ext cx="942975" cy="432000"/>
            <a:chOff x="7699859" y="2409493"/>
            <a:chExt cx="942975" cy="43200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16D520F-7FA8-B38F-A804-4552E8C15DB7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154306-C23D-3B59-1B2D-2BABA3E29E41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B4AEC1B0-4FC5-244D-5B99-3729B99A14A8}"/>
              </a:ext>
            </a:extLst>
          </p:cNvPr>
          <p:cNvSpPr txBox="1"/>
          <p:nvPr/>
        </p:nvSpPr>
        <p:spPr>
          <a:xfrm>
            <a:off x="118468" y="1155521"/>
            <a:ext cx="2267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NGHIỆP VỤ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DF229D6-5B76-3198-0246-080226AC1E68}"/>
              </a:ext>
            </a:extLst>
          </p:cNvPr>
          <p:cNvGrpSpPr/>
          <p:nvPr/>
        </p:nvGrpSpPr>
        <p:grpSpPr>
          <a:xfrm>
            <a:off x="2824686" y="1432520"/>
            <a:ext cx="8982075" cy="885772"/>
            <a:chOff x="2790825" y="1066800"/>
            <a:chExt cx="8982075" cy="885772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0E7F87E9-9827-6436-31D2-F5328A1CCE0E}"/>
                </a:ext>
              </a:extLst>
            </p:cNvPr>
            <p:cNvSpPr/>
            <p:nvPr/>
          </p:nvSpPr>
          <p:spPr>
            <a:xfrm>
              <a:off x="4271818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ADA882FA-24ED-F586-F40E-FB548CF06AFF}"/>
                </a:ext>
              </a:extLst>
            </p:cNvPr>
            <p:cNvSpPr/>
            <p:nvPr/>
          </p:nvSpPr>
          <p:spPr>
            <a:xfrm>
              <a:off x="2790825" y="1171575"/>
              <a:ext cx="8982075" cy="657225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66E6E54-D71A-1319-B5D4-A3C6AAB11675}"/>
                </a:ext>
              </a:extLst>
            </p:cNvPr>
            <p:cNvSpPr txBox="1"/>
            <p:nvPr/>
          </p:nvSpPr>
          <p:spPr>
            <a:xfrm>
              <a:off x="9633309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C370110-2CC8-0B47-08D9-F62B7373465E}"/>
                </a:ext>
              </a:extLst>
            </p:cNvPr>
            <p:cNvSpPr txBox="1"/>
            <p:nvPr/>
          </p:nvSpPr>
          <p:spPr>
            <a:xfrm>
              <a:off x="7331083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MỨC ĐỘ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QUAN TRỌNG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1AF1B662-648B-6AB1-191F-0900BA07B9A6}"/>
                </a:ext>
              </a:extLst>
            </p:cNvPr>
            <p:cNvSpPr/>
            <p:nvPr/>
          </p:nvSpPr>
          <p:spPr>
            <a:xfrm>
              <a:off x="7326569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71574B29-3B5C-B1B8-A477-6E29BAFFF43F}"/>
                </a:ext>
              </a:extLst>
            </p:cNvPr>
            <p:cNvSpPr/>
            <p:nvPr/>
          </p:nvSpPr>
          <p:spPr>
            <a:xfrm>
              <a:off x="9633307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16F0BE-E3CB-463D-1DF4-B15C70469937}"/>
                </a:ext>
              </a:extLst>
            </p:cNvPr>
            <p:cNvSpPr txBox="1"/>
            <p:nvPr/>
          </p:nvSpPr>
          <p:spPr>
            <a:xfrm>
              <a:off x="4281451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RỦI RO PHÁP LÝ/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TÀI CHÍNH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F693499-4CD3-5A0C-507C-BF602C3B828C}"/>
              </a:ext>
            </a:extLst>
          </p:cNvPr>
          <p:cNvGrpSpPr/>
          <p:nvPr/>
        </p:nvGrpSpPr>
        <p:grpSpPr>
          <a:xfrm>
            <a:off x="12358" y="2940546"/>
            <a:ext cx="3119145" cy="331755"/>
            <a:chOff x="225652" y="1265714"/>
            <a:chExt cx="3119145" cy="33175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31907B9-9069-B9E1-ED16-9F1DC3929DF0}"/>
                </a:ext>
              </a:extLst>
            </p:cNvPr>
            <p:cNvSpPr txBox="1"/>
            <p:nvPr/>
          </p:nvSpPr>
          <p:spPr>
            <a:xfrm>
              <a:off x="541499" y="1265714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Hợp đồng tín dụng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8" name="Graphic 7" descr="Direction with solid fill">
              <a:extLst>
                <a:ext uri="{FF2B5EF4-FFF2-40B4-BE49-F238E27FC236}">
                  <a16:creationId xmlns:a16="http://schemas.microsoft.com/office/drawing/2014/main" id="{035856BC-6EC4-584C-4826-34E503029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292669"/>
              <a:ext cx="304800" cy="3048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0427E1-4345-847B-B2C2-E1513C75D1B6}"/>
              </a:ext>
            </a:extLst>
          </p:cNvPr>
          <p:cNvGrpSpPr/>
          <p:nvPr/>
        </p:nvGrpSpPr>
        <p:grpSpPr>
          <a:xfrm>
            <a:off x="12358" y="3758344"/>
            <a:ext cx="3165033" cy="309204"/>
            <a:chOff x="225652" y="1754565"/>
            <a:chExt cx="3165033" cy="30920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98BC9F-843E-8AED-AE06-AC797B31A31B}"/>
                </a:ext>
              </a:extLst>
            </p:cNvPr>
            <p:cNvSpPr txBox="1"/>
            <p:nvPr/>
          </p:nvSpPr>
          <p:spPr>
            <a:xfrm>
              <a:off x="524441" y="1754565"/>
              <a:ext cx="28662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Hợp đồng bảo lãnh/đồng nghĩa vụ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13" name="Graphic 12" descr="Direction with solid fill">
              <a:extLst>
                <a:ext uri="{FF2B5EF4-FFF2-40B4-BE49-F238E27FC236}">
                  <a16:creationId xmlns:a16="http://schemas.microsoft.com/office/drawing/2014/main" id="{B8245A0F-B9E0-A468-C159-D08BFC626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758969"/>
              <a:ext cx="304800" cy="3048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69A7F77-598F-96D9-CE63-5B61F0AAE4C0}"/>
              </a:ext>
            </a:extLst>
          </p:cNvPr>
          <p:cNvGrpSpPr/>
          <p:nvPr/>
        </p:nvGrpSpPr>
        <p:grpSpPr>
          <a:xfrm>
            <a:off x="12358" y="4524202"/>
            <a:ext cx="3133560" cy="307777"/>
            <a:chOff x="200190" y="2269504"/>
            <a:chExt cx="3133560" cy="30777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BFDF77D-5F49-4403-FF1F-5B9F34A26F18}"/>
                </a:ext>
              </a:extLst>
            </p:cNvPr>
            <p:cNvSpPr txBox="1"/>
            <p:nvPr/>
          </p:nvSpPr>
          <p:spPr>
            <a:xfrm>
              <a:off x="530452" y="2269504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Giải ngân vốn vay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16" name="Graphic 15" descr="Direction with solid fill">
              <a:extLst>
                <a:ext uri="{FF2B5EF4-FFF2-40B4-BE49-F238E27FC236}">
                  <a16:creationId xmlns:a16="http://schemas.microsoft.com/office/drawing/2014/main" id="{6ED6D7C5-8106-D9C8-DA76-BAFC1888F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712036-45B3-856D-923F-806BDA6D70CB}"/>
              </a:ext>
            </a:extLst>
          </p:cNvPr>
          <p:cNvGrpSpPr/>
          <p:nvPr/>
        </p:nvGrpSpPr>
        <p:grpSpPr>
          <a:xfrm>
            <a:off x="12358" y="5273429"/>
            <a:ext cx="3133560" cy="307777"/>
            <a:chOff x="200190" y="2269504"/>
            <a:chExt cx="3133560" cy="30777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D48B9B-1E7F-9E91-8CA0-15424D7B1099}"/>
                </a:ext>
              </a:extLst>
            </p:cNvPr>
            <p:cNvSpPr txBox="1"/>
            <p:nvPr/>
          </p:nvSpPr>
          <p:spPr>
            <a:xfrm>
              <a:off x="530452" y="2269504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Điều chỉnh điều khoản vay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21" name="Graphic 20" descr="Direction with solid fill">
              <a:extLst>
                <a:ext uri="{FF2B5EF4-FFF2-40B4-BE49-F238E27FC236}">
                  <a16:creationId xmlns:a16="http://schemas.microsoft.com/office/drawing/2014/main" id="{7A15F346-B265-68FA-6DBA-C46AEAE8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EBA8925-5692-9C49-75C1-28080F5FA4D4}"/>
              </a:ext>
            </a:extLst>
          </p:cNvPr>
          <p:cNvGrpSpPr/>
          <p:nvPr/>
        </p:nvGrpSpPr>
        <p:grpSpPr>
          <a:xfrm>
            <a:off x="12358" y="5955850"/>
            <a:ext cx="2603910" cy="523220"/>
            <a:chOff x="200190" y="2147901"/>
            <a:chExt cx="2603910" cy="52322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9216ED-5913-D1C3-9516-19942FA241B9}"/>
                </a:ext>
              </a:extLst>
            </p:cNvPr>
            <p:cNvSpPr txBox="1"/>
            <p:nvPr/>
          </p:nvSpPr>
          <p:spPr>
            <a:xfrm>
              <a:off x="530452" y="2147901"/>
              <a:ext cx="22736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Cam kết trả nợ/tái cấu trúc</a:t>
              </a:r>
            </a:p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 khoản vay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34" name="Graphic 33" descr="Direction with solid fill">
              <a:extLst>
                <a:ext uri="{FF2B5EF4-FFF2-40B4-BE49-F238E27FC236}">
                  <a16:creationId xmlns:a16="http://schemas.microsoft.com/office/drawing/2014/main" id="{141F2273-EEEA-9553-DE2F-CE96E3382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AF3212-E33A-D82B-1E5B-7517998D3D8B}"/>
              </a:ext>
            </a:extLst>
          </p:cNvPr>
          <p:cNvGrpSpPr/>
          <p:nvPr/>
        </p:nvGrpSpPr>
        <p:grpSpPr>
          <a:xfrm>
            <a:off x="7762890" y="5211317"/>
            <a:ext cx="942975" cy="432000"/>
            <a:chOff x="7699859" y="2409493"/>
            <a:chExt cx="942975" cy="432000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14C153B-1FD0-960D-1656-3E5BDAF2356B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0C30211-15E5-1DB1-E29C-24D25DB7D628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9D09817-486D-ACEC-6EE1-D430F591D14F}"/>
              </a:ext>
            </a:extLst>
          </p:cNvPr>
          <p:cNvGrpSpPr/>
          <p:nvPr/>
        </p:nvGrpSpPr>
        <p:grpSpPr>
          <a:xfrm>
            <a:off x="7762890" y="6001460"/>
            <a:ext cx="942975" cy="432000"/>
            <a:chOff x="7699859" y="2409493"/>
            <a:chExt cx="942975" cy="432000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7CDC1623-005C-C6E2-9221-E61A82EFE4C4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2658D1-A830-6DA6-5B26-0B291B698C1A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FDF7E3-13F3-5BDE-003D-31EC1BD803F9}"/>
              </a:ext>
            </a:extLst>
          </p:cNvPr>
          <p:cNvGrpSpPr/>
          <p:nvPr/>
        </p:nvGrpSpPr>
        <p:grpSpPr>
          <a:xfrm>
            <a:off x="9448436" y="2863042"/>
            <a:ext cx="2127015" cy="492374"/>
            <a:chOff x="9645884" y="4583043"/>
            <a:chExt cx="2127015" cy="492374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2D1EBCA5-B701-5D63-37A5-D82754A5D75F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CA4D11C-80AA-4FF9-4901-6C0CABD4A440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B849C96-B1AF-91DB-611A-A8F0A2805EC8}"/>
              </a:ext>
            </a:extLst>
          </p:cNvPr>
          <p:cNvGrpSpPr/>
          <p:nvPr/>
        </p:nvGrpSpPr>
        <p:grpSpPr>
          <a:xfrm>
            <a:off x="9416124" y="2828261"/>
            <a:ext cx="2127015" cy="492374"/>
            <a:chOff x="9645884" y="4583043"/>
            <a:chExt cx="2127015" cy="492374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413791E7-968B-736B-AAEF-CA431F3D4B63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CB8EBEE-3CE9-D11C-A952-DF0C39EABACE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54346FD-A760-9A34-E89E-40011BC6BC63}"/>
              </a:ext>
            </a:extLst>
          </p:cNvPr>
          <p:cNvGrpSpPr/>
          <p:nvPr/>
        </p:nvGrpSpPr>
        <p:grpSpPr>
          <a:xfrm>
            <a:off x="9416124" y="3666759"/>
            <a:ext cx="2127015" cy="492374"/>
            <a:chOff x="9645884" y="4583043"/>
            <a:chExt cx="2127015" cy="492374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31A3EC2F-4358-18DD-E6E9-B7A7144E76D3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3998040-DD36-0CA4-2B64-B46064F6BB87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239DB79-834B-553C-FC35-FEB26D46B47E}"/>
              </a:ext>
            </a:extLst>
          </p:cNvPr>
          <p:cNvGrpSpPr/>
          <p:nvPr/>
        </p:nvGrpSpPr>
        <p:grpSpPr>
          <a:xfrm>
            <a:off x="9416124" y="4431903"/>
            <a:ext cx="2127015" cy="492374"/>
            <a:chOff x="9645884" y="4583043"/>
            <a:chExt cx="2127015" cy="492374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5F3660DF-5B75-B749-29B3-28912691E6D2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217717C-0C3C-C63D-0F34-2DA6EB80E748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13E5D03-063D-7045-806C-8BB5D1062648}"/>
              </a:ext>
            </a:extLst>
          </p:cNvPr>
          <p:cNvGrpSpPr/>
          <p:nvPr/>
        </p:nvGrpSpPr>
        <p:grpSpPr>
          <a:xfrm>
            <a:off x="9416124" y="5181130"/>
            <a:ext cx="2127015" cy="492374"/>
            <a:chOff x="9645884" y="4583043"/>
            <a:chExt cx="2127015" cy="492374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5EEE715C-6D79-A962-DEAB-E7896E80F2A7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CDAB6AB-3D3F-9B0E-4A55-CE11E3FA5E79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F694CBB-66C2-A41D-7192-84C34E37A6B7}"/>
              </a:ext>
            </a:extLst>
          </p:cNvPr>
          <p:cNvGrpSpPr/>
          <p:nvPr/>
        </p:nvGrpSpPr>
        <p:grpSpPr>
          <a:xfrm>
            <a:off x="9416124" y="5971273"/>
            <a:ext cx="2127015" cy="492374"/>
            <a:chOff x="9645884" y="4583043"/>
            <a:chExt cx="2127015" cy="492374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D10B8A7D-546E-3231-1599-8EBD8886A0D8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EB9E4A0-D7FE-9E5B-8FD6-B5ABA35929BF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5032736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4DE4E-EFB4-A695-B358-8AB5A4E76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B5C9D321-246C-C748-1B38-959E2491A9B3}"/>
              </a:ext>
            </a:extLst>
          </p:cNvPr>
          <p:cNvGrpSpPr/>
          <p:nvPr/>
        </p:nvGrpSpPr>
        <p:grpSpPr>
          <a:xfrm>
            <a:off x="2205456" y="5425110"/>
            <a:ext cx="3997901" cy="552448"/>
            <a:chOff x="2497743" y="4019284"/>
            <a:chExt cx="3997901" cy="552448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3B9C57AA-62C9-E9FF-7F38-B3C860F561F0}"/>
                </a:ext>
              </a:extLst>
            </p:cNvPr>
            <p:cNvSpPr/>
            <p:nvPr/>
          </p:nvSpPr>
          <p:spPr>
            <a:xfrm>
              <a:off x="2497743" y="4019284"/>
              <a:ext cx="399790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023CD2F-AC97-5CA6-B602-D269F3841B27}"/>
                </a:ext>
              </a:extLst>
            </p:cNvPr>
            <p:cNvSpPr txBox="1"/>
            <p:nvPr/>
          </p:nvSpPr>
          <p:spPr>
            <a:xfrm>
              <a:off x="3316144" y="4064675"/>
              <a:ext cx="3072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Chủ thẻ phủ nhận ủy quyền, tranh chấp trách nhiệm pháp lý, gian lận nội bộ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0FA50D04-6AC4-FC04-3A2D-70DA15EE5FA1}"/>
              </a:ext>
            </a:extLst>
          </p:cNvPr>
          <p:cNvSpPr/>
          <p:nvPr/>
        </p:nvSpPr>
        <p:spPr>
          <a:xfrm rot="16200000">
            <a:off x="8766981" y="-1356074"/>
            <a:ext cx="1786004" cy="4472906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4E53F13-3000-1F33-DD1C-B15000585350}"/>
              </a:ext>
            </a:extLst>
          </p:cNvPr>
          <p:cNvSpPr txBox="1"/>
          <p:nvPr/>
        </p:nvSpPr>
        <p:spPr>
          <a:xfrm>
            <a:off x="8013893" y="585221"/>
            <a:ext cx="3300834" cy="5539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Roboto" pitchFamily="2" charset="0"/>
                <a:ea typeface="Roboto" pitchFamily="2" charset="0"/>
              </a:rPr>
              <a:t>NHU CẦU KÝ SỐ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86A8364-24B8-231B-F3E9-FF91D6706150}"/>
              </a:ext>
            </a:extLst>
          </p:cNvPr>
          <p:cNvGrpSpPr/>
          <p:nvPr/>
        </p:nvGrpSpPr>
        <p:grpSpPr>
          <a:xfrm>
            <a:off x="2455487" y="4553006"/>
            <a:ext cx="4041442" cy="552448"/>
            <a:chOff x="2889853" y="4019284"/>
            <a:chExt cx="3628375" cy="55244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4876C62-C933-0D05-45AD-C93C64E57604}"/>
                </a:ext>
              </a:extLst>
            </p:cNvPr>
            <p:cNvSpPr/>
            <p:nvPr/>
          </p:nvSpPr>
          <p:spPr>
            <a:xfrm>
              <a:off x="2889853" y="4019284"/>
              <a:ext cx="360579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4C31C5-D050-2E44-BC62-1AB25E7ABAE2}"/>
                </a:ext>
              </a:extLst>
            </p:cNvPr>
            <p:cNvSpPr txBox="1"/>
            <p:nvPr/>
          </p:nvSpPr>
          <p:spPr>
            <a:xfrm>
              <a:off x="3648745" y="4064675"/>
              <a:ext cx="28694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Gian lận do OTP bị chiếm đoạt, Chargeback giá trị lớn, tranh chấp nghĩa vụ bồi hoàn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CA518B1-C2B5-D757-145D-1761DF4CA906}"/>
              </a:ext>
            </a:extLst>
          </p:cNvPr>
          <p:cNvGrpSpPr/>
          <p:nvPr/>
        </p:nvGrpSpPr>
        <p:grpSpPr>
          <a:xfrm>
            <a:off x="2790825" y="3693140"/>
            <a:ext cx="3605791" cy="552448"/>
            <a:chOff x="2790825" y="3693140"/>
            <a:chExt cx="3605791" cy="55244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0093E1F-3D56-7125-9017-AB3261A9E03D}"/>
                </a:ext>
              </a:extLst>
            </p:cNvPr>
            <p:cNvSpPr/>
            <p:nvPr/>
          </p:nvSpPr>
          <p:spPr>
            <a:xfrm>
              <a:off x="2790825" y="3693140"/>
              <a:ext cx="360579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723193B-E794-6558-2E22-A4FF5898F696}"/>
                </a:ext>
              </a:extLst>
            </p:cNvPr>
            <p:cNvSpPr txBox="1"/>
            <p:nvPr/>
          </p:nvSpPr>
          <p:spPr>
            <a:xfrm>
              <a:off x="3520937" y="3753364"/>
              <a:ext cx="26824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Giao dịch vượt khả năng chi trả, tranh chấp trách nhiệm thanh toán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1A8C96B-2D8C-AC3F-F967-8B3B617A7E8E}"/>
              </a:ext>
            </a:extLst>
          </p:cNvPr>
          <p:cNvGrpSpPr/>
          <p:nvPr/>
        </p:nvGrpSpPr>
        <p:grpSpPr>
          <a:xfrm>
            <a:off x="3177391" y="2883985"/>
            <a:ext cx="3605791" cy="552448"/>
            <a:chOff x="3177391" y="2902251"/>
            <a:chExt cx="3605791" cy="55244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98F99E4-E523-3D22-4DAD-33665F7A0724}"/>
                </a:ext>
              </a:extLst>
            </p:cNvPr>
            <p:cNvSpPr/>
            <p:nvPr/>
          </p:nvSpPr>
          <p:spPr>
            <a:xfrm>
              <a:off x="3177391" y="2902251"/>
              <a:ext cx="360579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2F9ECEB-518B-58A4-85E0-385624A816F7}"/>
                </a:ext>
              </a:extLst>
            </p:cNvPr>
            <p:cNvSpPr txBox="1"/>
            <p:nvPr/>
          </p:nvSpPr>
          <p:spPr>
            <a:xfrm>
              <a:off x="3520937" y="2950916"/>
              <a:ext cx="3204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phí phát hành, phí thường niên; Khiếu nại thẻ bị sử dung trái phép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4B8BD7B-CA4D-C36A-1A1A-ACD7763E954E}"/>
              </a:ext>
            </a:extLst>
          </p:cNvPr>
          <p:cNvSpPr/>
          <p:nvPr/>
        </p:nvSpPr>
        <p:spPr>
          <a:xfrm rot="10800000">
            <a:off x="0" y="-524164"/>
            <a:ext cx="3520936" cy="790632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C04767-B608-7D31-92E5-76D40416FFDC}"/>
              </a:ext>
            </a:extLst>
          </p:cNvPr>
          <p:cNvSpPr txBox="1"/>
          <p:nvPr/>
        </p:nvSpPr>
        <p:spPr>
          <a:xfrm>
            <a:off x="197365" y="1478189"/>
            <a:ext cx="27623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THẺ -</a:t>
            </a:r>
          </a:p>
          <a:p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THANH TOÁN</a:t>
            </a:r>
            <a:endParaRPr lang="vi-VN" sz="3000" b="1" dirty="0">
              <a:solidFill>
                <a:srgbClr val="0070C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D90E924-9926-EA48-5397-24297A9DD6DD}"/>
              </a:ext>
            </a:extLst>
          </p:cNvPr>
          <p:cNvGrpSpPr/>
          <p:nvPr/>
        </p:nvGrpSpPr>
        <p:grpSpPr>
          <a:xfrm>
            <a:off x="7706141" y="2944209"/>
            <a:ext cx="942975" cy="432000"/>
            <a:chOff x="7699859" y="2409493"/>
            <a:chExt cx="942975" cy="43200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C7CA1B2F-975E-CF35-7FFA-BED158DFA423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4849AB9-15EC-F30E-3D8A-1A699BBD6E9A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428BF8A-8FD6-F0A0-C086-8562BF8E4E50}"/>
              </a:ext>
            </a:extLst>
          </p:cNvPr>
          <p:cNvGrpSpPr/>
          <p:nvPr/>
        </p:nvGrpSpPr>
        <p:grpSpPr>
          <a:xfrm>
            <a:off x="7706141" y="3753364"/>
            <a:ext cx="942975" cy="432000"/>
            <a:chOff x="7699859" y="2409493"/>
            <a:chExt cx="942975" cy="43200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729E8A5D-A922-1A47-B984-33AC8852458B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245324-D5C5-B048-E7A6-C4030124D252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1EAD907-55AD-CD47-66F1-B1B9A5AD3CCA}"/>
              </a:ext>
            </a:extLst>
          </p:cNvPr>
          <p:cNvGrpSpPr/>
          <p:nvPr/>
        </p:nvGrpSpPr>
        <p:grpSpPr>
          <a:xfrm>
            <a:off x="9633307" y="2914022"/>
            <a:ext cx="1776028" cy="492374"/>
            <a:chOff x="9260146" y="2380784"/>
            <a:chExt cx="1776028" cy="49237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484966F9-7F0E-B3D6-062A-C72C48C6CD86}"/>
                </a:ext>
              </a:extLst>
            </p:cNvPr>
            <p:cNvSpPr/>
            <p:nvPr/>
          </p:nvSpPr>
          <p:spPr>
            <a:xfrm>
              <a:off x="9260146" y="2380784"/>
              <a:ext cx="1776028" cy="492374"/>
            </a:xfrm>
            <a:prstGeom prst="roundRect">
              <a:avLst>
                <a:gd name="adj" fmla="val 50000"/>
              </a:avLst>
            </a:prstGeom>
            <a:solidFill>
              <a:srgbClr val="21F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39DB49A-8F2B-9FAB-1736-5DD5BABDAD22}"/>
                </a:ext>
              </a:extLst>
            </p:cNvPr>
            <p:cNvSpPr txBox="1"/>
            <p:nvPr/>
          </p:nvSpPr>
          <p:spPr>
            <a:xfrm>
              <a:off x="9310455" y="2473083"/>
              <a:ext cx="1675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D2F5F03-EBCD-6356-4DCD-40065632652A}"/>
              </a:ext>
            </a:extLst>
          </p:cNvPr>
          <p:cNvGrpSpPr/>
          <p:nvPr/>
        </p:nvGrpSpPr>
        <p:grpSpPr>
          <a:xfrm>
            <a:off x="9633307" y="5455147"/>
            <a:ext cx="1776028" cy="492374"/>
            <a:chOff x="9260146" y="2380784"/>
            <a:chExt cx="1776028" cy="492374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59ED118D-236C-D900-87BD-7E4C9AA12817}"/>
                </a:ext>
              </a:extLst>
            </p:cNvPr>
            <p:cNvSpPr/>
            <p:nvPr/>
          </p:nvSpPr>
          <p:spPr>
            <a:xfrm>
              <a:off x="9260146" y="2380784"/>
              <a:ext cx="1776028" cy="492374"/>
            </a:xfrm>
            <a:prstGeom prst="roundRect">
              <a:avLst>
                <a:gd name="adj" fmla="val 50000"/>
              </a:avLst>
            </a:prstGeom>
            <a:solidFill>
              <a:srgbClr val="21F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B9A6E9A-6A15-DB4B-454A-5A0CB6831BA0}"/>
                </a:ext>
              </a:extLst>
            </p:cNvPr>
            <p:cNvSpPr txBox="1"/>
            <p:nvPr/>
          </p:nvSpPr>
          <p:spPr>
            <a:xfrm>
              <a:off x="9310455" y="2473083"/>
              <a:ext cx="1675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60A281-5DA3-D786-FA52-E21A85810418}"/>
              </a:ext>
            </a:extLst>
          </p:cNvPr>
          <p:cNvGrpSpPr/>
          <p:nvPr/>
        </p:nvGrpSpPr>
        <p:grpSpPr>
          <a:xfrm>
            <a:off x="9457814" y="4583043"/>
            <a:ext cx="2127015" cy="492374"/>
            <a:chOff x="9645884" y="4583043"/>
            <a:chExt cx="2127015" cy="492374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B39FACB6-AA29-F81F-C6BB-2C8119D463B3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97B01A9-8FB3-45BA-E53D-23DFCADF0BFB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ACF4684-A03E-D937-368A-0EC46DF406A8}"/>
              </a:ext>
            </a:extLst>
          </p:cNvPr>
          <p:cNvSpPr txBox="1"/>
          <p:nvPr/>
        </p:nvSpPr>
        <p:spPr>
          <a:xfrm>
            <a:off x="188023" y="834852"/>
            <a:ext cx="2267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NGHIỆP VỤ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97EB2BF-E5EC-E8F5-B027-0903717D3C42}"/>
              </a:ext>
            </a:extLst>
          </p:cNvPr>
          <p:cNvGrpSpPr/>
          <p:nvPr/>
        </p:nvGrpSpPr>
        <p:grpSpPr>
          <a:xfrm>
            <a:off x="2824686" y="1432520"/>
            <a:ext cx="8982075" cy="885772"/>
            <a:chOff x="2790825" y="1066800"/>
            <a:chExt cx="8982075" cy="885772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401764C-3E4F-2AA7-85E2-5CB610352DBC}"/>
                </a:ext>
              </a:extLst>
            </p:cNvPr>
            <p:cNvSpPr/>
            <p:nvPr/>
          </p:nvSpPr>
          <p:spPr>
            <a:xfrm>
              <a:off x="4271818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2F51AAC4-95A3-5C64-E98A-331AE351A691}"/>
                </a:ext>
              </a:extLst>
            </p:cNvPr>
            <p:cNvSpPr/>
            <p:nvPr/>
          </p:nvSpPr>
          <p:spPr>
            <a:xfrm>
              <a:off x="2790825" y="1171575"/>
              <a:ext cx="8982075" cy="657225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E0A7FF7-603B-05F2-F645-9147F12135D9}"/>
                </a:ext>
              </a:extLst>
            </p:cNvPr>
            <p:cNvSpPr txBox="1"/>
            <p:nvPr/>
          </p:nvSpPr>
          <p:spPr>
            <a:xfrm>
              <a:off x="9633309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9EAEAFF-EB60-7668-0258-6DEC913006D0}"/>
                </a:ext>
              </a:extLst>
            </p:cNvPr>
            <p:cNvSpPr txBox="1"/>
            <p:nvPr/>
          </p:nvSpPr>
          <p:spPr>
            <a:xfrm>
              <a:off x="7331083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MỨC ĐỘ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QUAN TRỌNG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B4016792-BFD6-97F6-C6D1-B5B7621F73A9}"/>
                </a:ext>
              </a:extLst>
            </p:cNvPr>
            <p:cNvSpPr/>
            <p:nvPr/>
          </p:nvSpPr>
          <p:spPr>
            <a:xfrm>
              <a:off x="7326569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5BE10F22-960E-33AC-51DD-0A5989BA3DF4}"/>
                </a:ext>
              </a:extLst>
            </p:cNvPr>
            <p:cNvSpPr/>
            <p:nvPr/>
          </p:nvSpPr>
          <p:spPr>
            <a:xfrm>
              <a:off x="9633307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B932D5D-65D7-71F5-370E-2F3A16F4CF6D}"/>
                </a:ext>
              </a:extLst>
            </p:cNvPr>
            <p:cNvSpPr txBox="1"/>
            <p:nvPr/>
          </p:nvSpPr>
          <p:spPr>
            <a:xfrm>
              <a:off x="4281451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RỦI RO PHÁP LÝ/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TÀI CHÍNH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A7E908-8BE9-29FA-015D-89B1EB8C40C0}"/>
              </a:ext>
            </a:extLst>
          </p:cNvPr>
          <p:cNvGrpSpPr/>
          <p:nvPr/>
        </p:nvGrpSpPr>
        <p:grpSpPr>
          <a:xfrm>
            <a:off x="200171" y="2999048"/>
            <a:ext cx="3108098" cy="322322"/>
            <a:chOff x="225652" y="1275147"/>
            <a:chExt cx="3108098" cy="32232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F43BCD-36CC-2F87-17B0-CF052756550E}"/>
                </a:ext>
              </a:extLst>
            </p:cNvPr>
            <p:cNvSpPr txBox="1"/>
            <p:nvPr/>
          </p:nvSpPr>
          <p:spPr>
            <a:xfrm>
              <a:off x="530452" y="1275147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Phát hành thẻ (ghi nợ/tín dụng)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10" name="Graphic 9" descr="Direction with solid fill">
              <a:extLst>
                <a:ext uri="{FF2B5EF4-FFF2-40B4-BE49-F238E27FC236}">
                  <a16:creationId xmlns:a16="http://schemas.microsoft.com/office/drawing/2014/main" id="{203A7B8A-0D4C-6082-D088-7F98199B6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292669"/>
              <a:ext cx="304800" cy="3048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50F492-38A4-3AE2-2488-E7D345776F5F}"/>
              </a:ext>
            </a:extLst>
          </p:cNvPr>
          <p:cNvGrpSpPr/>
          <p:nvPr/>
        </p:nvGrpSpPr>
        <p:grpSpPr>
          <a:xfrm>
            <a:off x="200171" y="3801655"/>
            <a:ext cx="3108098" cy="335418"/>
            <a:chOff x="225652" y="1728351"/>
            <a:chExt cx="3108098" cy="33541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701DFA2-A899-E0E6-0BE8-64553FC78FBF}"/>
                </a:ext>
              </a:extLst>
            </p:cNvPr>
            <p:cNvSpPr txBox="1"/>
            <p:nvPr/>
          </p:nvSpPr>
          <p:spPr>
            <a:xfrm>
              <a:off x="530452" y="1728351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Cấp/thay đổi hạn mức thẻ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16" name="Graphic 15" descr="Direction with solid fill">
              <a:extLst>
                <a:ext uri="{FF2B5EF4-FFF2-40B4-BE49-F238E27FC236}">
                  <a16:creationId xmlns:a16="http://schemas.microsoft.com/office/drawing/2014/main" id="{16A70403-E707-298A-59BA-62E97C53B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758969"/>
              <a:ext cx="304800" cy="3048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F7B6DA-0691-D0E3-ED4B-C5B79A6DA0E9}"/>
              </a:ext>
            </a:extLst>
          </p:cNvPr>
          <p:cNvGrpSpPr/>
          <p:nvPr/>
        </p:nvGrpSpPr>
        <p:grpSpPr>
          <a:xfrm>
            <a:off x="200171" y="4674935"/>
            <a:ext cx="3120593" cy="308590"/>
            <a:chOff x="200190" y="2268691"/>
            <a:chExt cx="3120593" cy="30859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87D37B1-0D5F-E2A7-AD30-879F283F9738}"/>
                </a:ext>
              </a:extLst>
            </p:cNvPr>
            <p:cNvSpPr txBox="1"/>
            <p:nvPr/>
          </p:nvSpPr>
          <p:spPr>
            <a:xfrm>
              <a:off x="517485" y="2268691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Xác nhận giao dịch giá trị lớn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21" name="Graphic 20" descr="Direction with solid fill">
              <a:extLst>
                <a:ext uri="{FF2B5EF4-FFF2-40B4-BE49-F238E27FC236}">
                  <a16:creationId xmlns:a16="http://schemas.microsoft.com/office/drawing/2014/main" id="{C61D1B3D-8D96-5AF6-7738-B64CF7FAA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C9AC147-3446-3CEE-C7F7-C955D5C9DD09}"/>
              </a:ext>
            </a:extLst>
          </p:cNvPr>
          <p:cNvGrpSpPr/>
          <p:nvPr/>
        </p:nvGrpSpPr>
        <p:grpSpPr>
          <a:xfrm>
            <a:off x="200171" y="5547039"/>
            <a:ext cx="2590654" cy="308590"/>
            <a:chOff x="200190" y="2268691"/>
            <a:chExt cx="2590654" cy="30859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760E26F-7325-AEC8-B794-D4F8861E2A06}"/>
                </a:ext>
              </a:extLst>
            </p:cNvPr>
            <p:cNvSpPr txBox="1"/>
            <p:nvPr/>
          </p:nvSpPr>
          <p:spPr>
            <a:xfrm>
              <a:off x="517485" y="2268691"/>
              <a:ext cx="22733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Ủy quyền thanh toán</a:t>
              </a:r>
              <a:endParaRPr lang="en-US" sz="1400" dirty="0"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8" name="Graphic 27" descr="Direction with solid fill">
              <a:extLst>
                <a:ext uri="{FF2B5EF4-FFF2-40B4-BE49-F238E27FC236}">
                  <a16:creationId xmlns:a16="http://schemas.microsoft.com/office/drawing/2014/main" id="{98B7A1B2-DC21-0F6E-AB46-4A3E6B6DB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FCA4EFE-E5CD-618B-68A3-8A6EF354D7E8}"/>
              </a:ext>
            </a:extLst>
          </p:cNvPr>
          <p:cNvGrpSpPr/>
          <p:nvPr/>
        </p:nvGrpSpPr>
        <p:grpSpPr>
          <a:xfrm>
            <a:off x="9457814" y="3723177"/>
            <a:ext cx="2127015" cy="492374"/>
            <a:chOff x="9645884" y="4583043"/>
            <a:chExt cx="2127015" cy="492374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0402493B-F484-F1DF-3DC3-AA66D113B12C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9BE219B-183B-57F6-02B5-67E4B108E896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4152BAB-4CB8-9975-5E56-C457F907124D}"/>
              </a:ext>
            </a:extLst>
          </p:cNvPr>
          <p:cNvGrpSpPr/>
          <p:nvPr/>
        </p:nvGrpSpPr>
        <p:grpSpPr>
          <a:xfrm>
            <a:off x="7429811" y="5485334"/>
            <a:ext cx="1495634" cy="432000"/>
            <a:chOff x="7482360" y="4909925"/>
            <a:chExt cx="1495634" cy="432000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4FEFD438-C3E7-2DD3-0C9C-C575291E7805}"/>
                </a:ext>
              </a:extLst>
            </p:cNvPr>
            <p:cNvSpPr/>
            <p:nvPr/>
          </p:nvSpPr>
          <p:spPr>
            <a:xfrm>
              <a:off x="7482360" y="4909925"/>
              <a:ext cx="1495634" cy="432000"/>
            </a:xfrm>
            <a:prstGeom prst="roundRect">
              <a:avLst/>
            </a:prstGeom>
            <a:solidFill>
              <a:srgbClr val="FF9F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D9B64C9-3D6B-3C4F-5806-A9BD1E0387E9}"/>
                </a:ext>
              </a:extLst>
            </p:cNvPr>
            <p:cNvSpPr txBox="1"/>
            <p:nvPr/>
          </p:nvSpPr>
          <p:spPr>
            <a:xfrm>
              <a:off x="7482360" y="4972037"/>
              <a:ext cx="14956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Trung bình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81275A0-2B37-3592-5F37-9C742A4A7197}"/>
              </a:ext>
            </a:extLst>
          </p:cNvPr>
          <p:cNvGrpSpPr/>
          <p:nvPr/>
        </p:nvGrpSpPr>
        <p:grpSpPr>
          <a:xfrm>
            <a:off x="7706141" y="4613230"/>
            <a:ext cx="942975" cy="432000"/>
            <a:chOff x="7699859" y="2409493"/>
            <a:chExt cx="942975" cy="432000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82374FB4-EABA-8946-1FFA-47DB1C231C33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0133F67-758A-0912-84E4-B5C0787D76D0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68157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B9701-C14A-5F29-77A3-C6FD1874E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B016EDA3-9E2C-20F0-66B9-132CA08F1B45}"/>
              </a:ext>
            </a:extLst>
          </p:cNvPr>
          <p:cNvGrpSpPr/>
          <p:nvPr/>
        </p:nvGrpSpPr>
        <p:grpSpPr>
          <a:xfrm>
            <a:off x="1937442" y="5468233"/>
            <a:ext cx="5078994" cy="552448"/>
            <a:chOff x="1762435" y="4599560"/>
            <a:chExt cx="4560070" cy="552448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47C6E5D9-FAAC-8E37-D6E7-645B0B12149B}"/>
                </a:ext>
              </a:extLst>
            </p:cNvPr>
            <p:cNvSpPr/>
            <p:nvPr/>
          </p:nvSpPr>
          <p:spPr>
            <a:xfrm>
              <a:off x="1762435" y="4599560"/>
              <a:ext cx="4560070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8CD3EB1-8E74-3C2C-20D2-646B800363BD}"/>
                </a:ext>
              </a:extLst>
            </p:cNvPr>
            <p:cNvSpPr txBox="1"/>
            <p:nvPr/>
          </p:nvSpPr>
          <p:spPr>
            <a:xfrm>
              <a:off x="2663750" y="4659581"/>
              <a:ext cx="35474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KH không hiểu rủi ro, khiếu nại tư vấn sai, tranh chấp cam kết lợi nhuận, khiếu nại thiếu minh bạch thông tin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26D3E85-F236-2306-4980-205B0D2F81C8}"/>
              </a:ext>
            </a:extLst>
          </p:cNvPr>
          <p:cNvSpPr/>
          <p:nvPr/>
        </p:nvSpPr>
        <p:spPr>
          <a:xfrm rot="16200000">
            <a:off x="8624595" y="-1232071"/>
            <a:ext cx="1950100" cy="441423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D8DB6D-F490-D03C-EBE9-A09018E2AD75}"/>
              </a:ext>
            </a:extLst>
          </p:cNvPr>
          <p:cNvSpPr txBox="1"/>
          <p:nvPr/>
        </p:nvSpPr>
        <p:spPr>
          <a:xfrm>
            <a:off x="7982890" y="585219"/>
            <a:ext cx="3300834" cy="5539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NHU CẦU KÝ SỐ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49F168-E842-ACEF-4153-3DA595032A0D}"/>
              </a:ext>
            </a:extLst>
          </p:cNvPr>
          <p:cNvGrpSpPr/>
          <p:nvPr/>
        </p:nvGrpSpPr>
        <p:grpSpPr>
          <a:xfrm>
            <a:off x="2455487" y="4583590"/>
            <a:ext cx="4269995" cy="552448"/>
            <a:chOff x="2455487" y="4599560"/>
            <a:chExt cx="4269995" cy="55244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26FFE4D-BD00-0CBC-64EB-11AFED63D334}"/>
                </a:ext>
              </a:extLst>
            </p:cNvPr>
            <p:cNvSpPr/>
            <p:nvPr/>
          </p:nvSpPr>
          <p:spPr>
            <a:xfrm>
              <a:off x="2455487" y="4599560"/>
              <a:ext cx="4269995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CFE7C62-8CD2-1F26-12A6-18DDACE1B0A9}"/>
                </a:ext>
              </a:extLst>
            </p:cNvPr>
            <p:cNvSpPr txBox="1"/>
            <p:nvPr/>
          </p:nvSpPr>
          <p:spPr>
            <a:xfrm>
              <a:off x="3377282" y="4641333"/>
              <a:ext cx="3186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quyền sở hữu, khiếu nại phát hành trái phép, gian lận chuyển nhượng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2A9E079-1AF7-D7F5-438E-C5032BE0C279}"/>
              </a:ext>
            </a:extLst>
          </p:cNvPr>
          <p:cNvGrpSpPr/>
          <p:nvPr/>
        </p:nvGrpSpPr>
        <p:grpSpPr>
          <a:xfrm>
            <a:off x="2790825" y="3736758"/>
            <a:ext cx="3992357" cy="552448"/>
            <a:chOff x="2790825" y="3693140"/>
            <a:chExt cx="3992357" cy="55244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6B012F0-96E0-4CDB-8688-6419FF4813E5}"/>
                </a:ext>
              </a:extLst>
            </p:cNvPr>
            <p:cNvSpPr/>
            <p:nvPr/>
          </p:nvSpPr>
          <p:spPr>
            <a:xfrm>
              <a:off x="2790825" y="3693140"/>
              <a:ext cx="3992357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A47D2C6-42E6-38D9-C5D3-06DFF07CC7FE}"/>
                </a:ext>
              </a:extLst>
            </p:cNvPr>
            <p:cNvSpPr txBox="1"/>
            <p:nvPr/>
          </p:nvSpPr>
          <p:spPr>
            <a:xfrm>
              <a:off x="3571246" y="3761991"/>
              <a:ext cx="31542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lãi xuất tái tục, khiếu nại điều kiện tái tục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2FF9CEB-4546-5F2D-A999-94DCBF36FFAE}"/>
              </a:ext>
            </a:extLst>
          </p:cNvPr>
          <p:cNvGrpSpPr/>
          <p:nvPr/>
        </p:nvGrpSpPr>
        <p:grpSpPr>
          <a:xfrm>
            <a:off x="3177391" y="2891697"/>
            <a:ext cx="3605791" cy="552448"/>
            <a:chOff x="3177391" y="2902251"/>
            <a:chExt cx="3605791" cy="55244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41E68E6-DC03-B7C4-E1F5-D483E28DE2DC}"/>
                </a:ext>
              </a:extLst>
            </p:cNvPr>
            <p:cNvSpPr/>
            <p:nvPr/>
          </p:nvSpPr>
          <p:spPr>
            <a:xfrm>
              <a:off x="3177391" y="2902251"/>
              <a:ext cx="3605791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50B4375-01AA-35B9-A05D-931FE01B1849}"/>
                </a:ext>
              </a:extLst>
            </p:cNvPr>
            <p:cNvSpPr txBox="1"/>
            <p:nvPr/>
          </p:nvSpPr>
          <p:spPr>
            <a:xfrm>
              <a:off x="3610264" y="2953077"/>
              <a:ext cx="3115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Mạo danh mở sổ, </a:t>
              </a:r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tài sản thừa kế, gian lận nội bộ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191906C-06A1-C11A-9D94-6C6C472A0CB8}"/>
              </a:ext>
            </a:extLst>
          </p:cNvPr>
          <p:cNvSpPr/>
          <p:nvPr/>
        </p:nvSpPr>
        <p:spPr>
          <a:xfrm rot="10800000">
            <a:off x="0" y="-524164"/>
            <a:ext cx="3520936" cy="790632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FF1FC1-C8BF-C40F-D9C8-1797116EED3A}"/>
              </a:ext>
            </a:extLst>
          </p:cNvPr>
          <p:cNvSpPr txBox="1"/>
          <p:nvPr/>
        </p:nvSpPr>
        <p:spPr>
          <a:xfrm>
            <a:off x="197366" y="1478189"/>
            <a:ext cx="2595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TIẾT KIỆM – </a:t>
            </a:r>
          </a:p>
          <a:p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ĐẦU TƯ</a:t>
            </a:r>
            <a:endParaRPr lang="vi-VN" sz="3000" b="1" dirty="0">
              <a:solidFill>
                <a:srgbClr val="0070C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23DC1D-A1F5-2296-DE21-DE12579C2A99}"/>
              </a:ext>
            </a:extLst>
          </p:cNvPr>
          <p:cNvGrpSpPr/>
          <p:nvPr/>
        </p:nvGrpSpPr>
        <p:grpSpPr>
          <a:xfrm>
            <a:off x="7756060" y="2951921"/>
            <a:ext cx="942975" cy="432000"/>
            <a:chOff x="7699859" y="2409493"/>
            <a:chExt cx="942975" cy="43200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B26C7DC4-C320-AEC8-2024-93CBFC40820C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1B0B8C1-54A7-5EF3-56D2-7CB55DE9026D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60F9CA5-5FC3-64ED-520B-0628D17E7753}"/>
              </a:ext>
            </a:extLst>
          </p:cNvPr>
          <p:cNvGrpSpPr/>
          <p:nvPr/>
        </p:nvGrpSpPr>
        <p:grpSpPr>
          <a:xfrm>
            <a:off x="9658462" y="2921734"/>
            <a:ext cx="1776028" cy="492374"/>
            <a:chOff x="9260146" y="2380784"/>
            <a:chExt cx="1776028" cy="49237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F483EA6-89ED-CDB1-EFB5-BDB184B11A16}"/>
                </a:ext>
              </a:extLst>
            </p:cNvPr>
            <p:cNvSpPr/>
            <p:nvPr/>
          </p:nvSpPr>
          <p:spPr>
            <a:xfrm>
              <a:off x="9260146" y="2380784"/>
              <a:ext cx="1776028" cy="492374"/>
            </a:xfrm>
            <a:prstGeom prst="roundRect">
              <a:avLst>
                <a:gd name="adj" fmla="val 50000"/>
              </a:avLst>
            </a:prstGeom>
            <a:solidFill>
              <a:srgbClr val="21F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C645F01-828D-BEC6-813A-877976D05BCD}"/>
                </a:ext>
              </a:extLst>
            </p:cNvPr>
            <p:cNvSpPr txBox="1"/>
            <p:nvPr/>
          </p:nvSpPr>
          <p:spPr>
            <a:xfrm>
              <a:off x="9310455" y="2473083"/>
              <a:ext cx="1675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C9F43CC-B2B1-D95C-7C7F-0532A99323CC}"/>
              </a:ext>
            </a:extLst>
          </p:cNvPr>
          <p:cNvGrpSpPr/>
          <p:nvPr/>
        </p:nvGrpSpPr>
        <p:grpSpPr>
          <a:xfrm>
            <a:off x="7479730" y="3796982"/>
            <a:ext cx="1495634" cy="432000"/>
            <a:chOff x="7482360" y="4909925"/>
            <a:chExt cx="1495634" cy="4320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4BCE289-496E-DCA4-89E2-798A9263D393}"/>
                </a:ext>
              </a:extLst>
            </p:cNvPr>
            <p:cNvSpPr/>
            <p:nvPr/>
          </p:nvSpPr>
          <p:spPr>
            <a:xfrm>
              <a:off x="7482360" y="4909925"/>
              <a:ext cx="1495634" cy="432000"/>
            </a:xfrm>
            <a:prstGeom prst="roundRect">
              <a:avLst/>
            </a:prstGeom>
            <a:solidFill>
              <a:srgbClr val="FF9F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1E553DB-5086-0EEA-8C06-1E4A405C742D}"/>
                </a:ext>
              </a:extLst>
            </p:cNvPr>
            <p:cNvSpPr txBox="1"/>
            <p:nvPr/>
          </p:nvSpPr>
          <p:spPr>
            <a:xfrm>
              <a:off x="7482360" y="4972037"/>
              <a:ext cx="14956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Trung bình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3E64B11-F0E0-CABB-B08B-23441D202C67}"/>
              </a:ext>
            </a:extLst>
          </p:cNvPr>
          <p:cNvSpPr txBox="1"/>
          <p:nvPr/>
        </p:nvSpPr>
        <p:spPr>
          <a:xfrm>
            <a:off x="188023" y="834852"/>
            <a:ext cx="2267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NGHIỆP VỤ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14FA4A4-4102-AB71-3B6A-B7403CEED3A7}"/>
              </a:ext>
            </a:extLst>
          </p:cNvPr>
          <p:cNvGrpSpPr/>
          <p:nvPr/>
        </p:nvGrpSpPr>
        <p:grpSpPr>
          <a:xfrm>
            <a:off x="2824686" y="1432520"/>
            <a:ext cx="8982075" cy="885772"/>
            <a:chOff x="2790825" y="1066800"/>
            <a:chExt cx="8982075" cy="88577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B2C46A63-BE06-4C64-AB00-1DBC8AB0A421}"/>
                </a:ext>
              </a:extLst>
            </p:cNvPr>
            <p:cNvSpPr/>
            <p:nvPr/>
          </p:nvSpPr>
          <p:spPr>
            <a:xfrm>
              <a:off x="4271818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CEB40719-7820-329E-5146-6FC17B771BB6}"/>
                </a:ext>
              </a:extLst>
            </p:cNvPr>
            <p:cNvSpPr/>
            <p:nvPr/>
          </p:nvSpPr>
          <p:spPr>
            <a:xfrm>
              <a:off x="2790825" y="1171575"/>
              <a:ext cx="8982075" cy="657225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2D1138F-8811-DD59-F379-770E4A88C1F5}"/>
                </a:ext>
              </a:extLst>
            </p:cNvPr>
            <p:cNvSpPr txBox="1"/>
            <p:nvPr/>
          </p:nvSpPr>
          <p:spPr>
            <a:xfrm>
              <a:off x="9633309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7E122BB-C1E9-C6C6-E5FA-73CC70AB7192}"/>
                </a:ext>
              </a:extLst>
            </p:cNvPr>
            <p:cNvSpPr txBox="1"/>
            <p:nvPr/>
          </p:nvSpPr>
          <p:spPr>
            <a:xfrm>
              <a:off x="7331083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MỨC ĐỘ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QUAN TRỌNG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3D4AE2E-D9F5-A484-0BDF-E3C03895734A}"/>
                </a:ext>
              </a:extLst>
            </p:cNvPr>
            <p:cNvSpPr/>
            <p:nvPr/>
          </p:nvSpPr>
          <p:spPr>
            <a:xfrm>
              <a:off x="7326569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40DC4D8-D6AD-729F-C4EC-4A5F3CACF007}"/>
                </a:ext>
              </a:extLst>
            </p:cNvPr>
            <p:cNvSpPr/>
            <p:nvPr/>
          </p:nvSpPr>
          <p:spPr>
            <a:xfrm>
              <a:off x="9633307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B3004A2-A7B5-7CB1-64CD-F13303FB3F4C}"/>
                </a:ext>
              </a:extLst>
            </p:cNvPr>
            <p:cNvSpPr txBox="1"/>
            <p:nvPr/>
          </p:nvSpPr>
          <p:spPr>
            <a:xfrm>
              <a:off x="4281451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RỦI RO PHÁP LÝ/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TÀI CHÍNH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071FC5A-7301-9EED-043F-B71E9A3A19C2}"/>
              </a:ext>
            </a:extLst>
          </p:cNvPr>
          <p:cNvGrpSpPr/>
          <p:nvPr/>
        </p:nvGrpSpPr>
        <p:grpSpPr>
          <a:xfrm>
            <a:off x="256147" y="3014033"/>
            <a:ext cx="3095420" cy="307777"/>
            <a:chOff x="225652" y="1290635"/>
            <a:chExt cx="3095420" cy="30777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0B65CB-64E2-ED76-DC33-4F3BB6E98BC0}"/>
                </a:ext>
              </a:extLst>
            </p:cNvPr>
            <p:cNvSpPr txBox="1"/>
            <p:nvPr/>
          </p:nvSpPr>
          <p:spPr>
            <a:xfrm>
              <a:off x="517774" y="1290635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Mở sổ tiết kiệm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15" name="Graphic 14" descr="Direction with solid fill">
              <a:extLst>
                <a:ext uri="{FF2B5EF4-FFF2-40B4-BE49-F238E27FC236}">
                  <a16:creationId xmlns:a16="http://schemas.microsoft.com/office/drawing/2014/main" id="{0FF93F43-77B8-44FA-03C3-6F1043BFF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292669"/>
              <a:ext cx="304800" cy="3048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8FFCC02-0391-780F-FAE3-65E7BC83CB1C}"/>
              </a:ext>
            </a:extLst>
          </p:cNvPr>
          <p:cNvGrpSpPr/>
          <p:nvPr/>
        </p:nvGrpSpPr>
        <p:grpSpPr>
          <a:xfrm>
            <a:off x="256147" y="3856517"/>
            <a:ext cx="3083439" cy="312931"/>
            <a:chOff x="225652" y="1758969"/>
            <a:chExt cx="3083439" cy="31293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199E11-AAAF-AC83-2F67-E847F270F7F1}"/>
                </a:ext>
              </a:extLst>
            </p:cNvPr>
            <p:cNvSpPr txBox="1"/>
            <p:nvPr/>
          </p:nvSpPr>
          <p:spPr>
            <a:xfrm>
              <a:off x="505793" y="1764123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Tái tục/tất toán trước hạn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20" name="Graphic 19" descr="Direction with solid fill">
              <a:extLst>
                <a:ext uri="{FF2B5EF4-FFF2-40B4-BE49-F238E27FC236}">
                  <a16:creationId xmlns:a16="http://schemas.microsoft.com/office/drawing/2014/main" id="{FDD657F3-B732-395A-2F95-FCC677F85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758969"/>
              <a:ext cx="304800" cy="3048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0B36517-09AB-6925-737F-29E4C9922238}"/>
              </a:ext>
            </a:extLst>
          </p:cNvPr>
          <p:cNvGrpSpPr/>
          <p:nvPr/>
        </p:nvGrpSpPr>
        <p:grpSpPr>
          <a:xfrm>
            <a:off x="256147" y="4704212"/>
            <a:ext cx="3109154" cy="311204"/>
            <a:chOff x="200190" y="2272481"/>
            <a:chExt cx="3109154" cy="31120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ECB455E-9A62-D025-C469-C3143D929CF5}"/>
                </a:ext>
              </a:extLst>
            </p:cNvPr>
            <p:cNvSpPr txBox="1"/>
            <p:nvPr/>
          </p:nvSpPr>
          <p:spPr>
            <a:xfrm>
              <a:off x="506046" y="2275908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Chứng chỉ tiền gửi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  <p:pic>
          <p:nvPicPr>
            <p:cNvPr id="33" name="Graphic 32" descr="Direction with solid fill">
              <a:extLst>
                <a:ext uri="{FF2B5EF4-FFF2-40B4-BE49-F238E27FC236}">
                  <a16:creationId xmlns:a16="http://schemas.microsoft.com/office/drawing/2014/main" id="{684A17D2-118C-EAE5-BFDD-5B5D9564D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93C93E-73B0-B6C6-CD17-B85708FCC3F0}"/>
              </a:ext>
            </a:extLst>
          </p:cNvPr>
          <p:cNvGrpSpPr/>
          <p:nvPr/>
        </p:nvGrpSpPr>
        <p:grpSpPr>
          <a:xfrm>
            <a:off x="256147" y="5588855"/>
            <a:ext cx="2374347" cy="311204"/>
            <a:chOff x="200190" y="2272481"/>
            <a:chExt cx="2374347" cy="31120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8768574-388F-C4E6-38B9-79E8AE0CAD5E}"/>
                </a:ext>
              </a:extLst>
            </p:cNvPr>
            <p:cNvSpPr txBox="1"/>
            <p:nvPr/>
          </p:nvSpPr>
          <p:spPr>
            <a:xfrm>
              <a:off x="506046" y="2275908"/>
              <a:ext cx="2068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Sản phẩm đầu tư số</a:t>
              </a:r>
              <a:endParaRPr lang="en-US" sz="1400" dirty="0"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49" name="Graphic 48" descr="Direction with solid fill">
              <a:extLst>
                <a:ext uri="{FF2B5EF4-FFF2-40B4-BE49-F238E27FC236}">
                  <a16:creationId xmlns:a16="http://schemas.microsoft.com/office/drawing/2014/main" id="{2FE30137-E769-0247-AD19-BA11A4AA5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7C0F4E8-B710-18A4-A237-6E8746D5E146}"/>
              </a:ext>
            </a:extLst>
          </p:cNvPr>
          <p:cNvGrpSpPr/>
          <p:nvPr/>
        </p:nvGrpSpPr>
        <p:grpSpPr>
          <a:xfrm>
            <a:off x="9658462" y="3766795"/>
            <a:ext cx="1776028" cy="492374"/>
            <a:chOff x="9260146" y="2380784"/>
            <a:chExt cx="1776028" cy="492374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2E0C167D-9327-4BE9-4E90-BEAF394B48F4}"/>
                </a:ext>
              </a:extLst>
            </p:cNvPr>
            <p:cNvSpPr/>
            <p:nvPr/>
          </p:nvSpPr>
          <p:spPr>
            <a:xfrm>
              <a:off x="9260146" y="2380784"/>
              <a:ext cx="1776028" cy="492374"/>
            </a:xfrm>
            <a:prstGeom prst="roundRect">
              <a:avLst>
                <a:gd name="adj" fmla="val 50000"/>
              </a:avLst>
            </a:prstGeom>
            <a:solidFill>
              <a:srgbClr val="008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6B7215E-8383-5F7D-1422-0AF3F78CBA14}"/>
                </a:ext>
              </a:extLst>
            </p:cNvPr>
            <p:cNvSpPr txBox="1"/>
            <p:nvPr/>
          </p:nvSpPr>
          <p:spPr>
            <a:xfrm>
              <a:off x="9310455" y="2473083"/>
              <a:ext cx="1675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Có thể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EAC2D8F-6869-C629-0CDD-33DA5E39B7A5}"/>
              </a:ext>
            </a:extLst>
          </p:cNvPr>
          <p:cNvGrpSpPr/>
          <p:nvPr/>
        </p:nvGrpSpPr>
        <p:grpSpPr>
          <a:xfrm>
            <a:off x="7756060" y="4643814"/>
            <a:ext cx="942975" cy="432000"/>
            <a:chOff x="7699859" y="2409493"/>
            <a:chExt cx="942975" cy="432000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2158704-2321-57C2-DA00-5546CE5766F9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FEF68C1-52AC-3408-9C91-D642244A77E6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DA564EB-DF93-BF63-D434-64E459C4DC55}"/>
              </a:ext>
            </a:extLst>
          </p:cNvPr>
          <p:cNvGrpSpPr/>
          <p:nvPr/>
        </p:nvGrpSpPr>
        <p:grpSpPr>
          <a:xfrm>
            <a:off x="7756060" y="5528457"/>
            <a:ext cx="942975" cy="432000"/>
            <a:chOff x="7699859" y="2409493"/>
            <a:chExt cx="942975" cy="432000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DD4ABDD2-1CE0-B2C2-857C-39180FC14735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F179CB5-F00E-9720-D7DE-E9870B46912F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F2DC835-8D14-228B-5C3E-DDB3591E4606}"/>
              </a:ext>
            </a:extLst>
          </p:cNvPr>
          <p:cNvGrpSpPr/>
          <p:nvPr/>
        </p:nvGrpSpPr>
        <p:grpSpPr>
          <a:xfrm>
            <a:off x="9482969" y="4613627"/>
            <a:ext cx="2127015" cy="492374"/>
            <a:chOff x="9645884" y="4583043"/>
            <a:chExt cx="2127015" cy="492374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42FF7208-069D-4E7C-1CC2-B92635B65E38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5B8774-F36F-D083-5841-98F97152650F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72F4181-0535-7AB0-0FA2-4B607EFCB115}"/>
              </a:ext>
            </a:extLst>
          </p:cNvPr>
          <p:cNvGrpSpPr/>
          <p:nvPr/>
        </p:nvGrpSpPr>
        <p:grpSpPr>
          <a:xfrm>
            <a:off x="9482969" y="5498270"/>
            <a:ext cx="2127015" cy="492374"/>
            <a:chOff x="9645884" y="4583043"/>
            <a:chExt cx="2127015" cy="492374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BBFD3657-1686-B200-463F-435B29DF1615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4BC815B-DAE5-66A2-A05A-D52840774A95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8037274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E3D99-4389-CB1B-847F-519BBB7CF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BCFA4C83-204C-E380-FACC-471B4A91854F}"/>
              </a:ext>
            </a:extLst>
          </p:cNvPr>
          <p:cNvGrpSpPr/>
          <p:nvPr/>
        </p:nvGrpSpPr>
        <p:grpSpPr>
          <a:xfrm>
            <a:off x="1937442" y="5468233"/>
            <a:ext cx="5078994" cy="552448"/>
            <a:chOff x="1762435" y="4599560"/>
            <a:chExt cx="4560070" cy="552448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FAD3F499-9814-6FAA-7355-DB3C78C27523}"/>
                </a:ext>
              </a:extLst>
            </p:cNvPr>
            <p:cNvSpPr/>
            <p:nvPr/>
          </p:nvSpPr>
          <p:spPr>
            <a:xfrm>
              <a:off x="1762435" y="4599560"/>
              <a:ext cx="4560070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F3F035C-6135-4C20-AAF7-1A50C64748CD}"/>
                </a:ext>
              </a:extLst>
            </p:cNvPr>
            <p:cNvSpPr txBox="1"/>
            <p:nvPr/>
          </p:nvSpPr>
          <p:spPr>
            <a:xfrm>
              <a:off x="2663750" y="4659581"/>
              <a:ext cx="35474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hiệu lực cam kết, kiện tụng kéo dài, phủ nhận nghĩa vụ trả nợ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28E4F3E-FFAC-9916-722B-4B5E9024B2EE}"/>
              </a:ext>
            </a:extLst>
          </p:cNvPr>
          <p:cNvSpPr/>
          <p:nvPr/>
        </p:nvSpPr>
        <p:spPr>
          <a:xfrm rot="16200000">
            <a:off x="8624595" y="-1232071"/>
            <a:ext cx="1950100" cy="441423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43DA66C-56D6-0C6B-F211-266C33FE3208}"/>
              </a:ext>
            </a:extLst>
          </p:cNvPr>
          <p:cNvSpPr txBox="1"/>
          <p:nvPr/>
        </p:nvSpPr>
        <p:spPr>
          <a:xfrm>
            <a:off x="7982890" y="585219"/>
            <a:ext cx="3300834" cy="5539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NHU CẦU KÝ SỐ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72E47B-BC31-32E6-267E-770CC3D0BC70}"/>
              </a:ext>
            </a:extLst>
          </p:cNvPr>
          <p:cNvGrpSpPr/>
          <p:nvPr/>
        </p:nvGrpSpPr>
        <p:grpSpPr>
          <a:xfrm>
            <a:off x="2455487" y="4583590"/>
            <a:ext cx="4269995" cy="552448"/>
            <a:chOff x="2455487" y="4599560"/>
            <a:chExt cx="4269995" cy="55244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FCC81CD-2764-AB01-B68D-91917DB7069F}"/>
                </a:ext>
              </a:extLst>
            </p:cNvPr>
            <p:cNvSpPr/>
            <p:nvPr/>
          </p:nvSpPr>
          <p:spPr>
            <a:xfrm>
              <a:off x="2455487" y="4599560"/>
              <a:ext cx="4269995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D218994-7008-EE6A-CBDF-9649FCFB658C}"/>
                </a:ext>
              </a:extLst>
            </p:cNvPr>
            <p:cNvSpPr txBox="1"/>
            <p:nvPr/>
          </p:nvSpPr>
          <p:spPr>
            <a:xfrm>
              <a:off x="3377282" y="4641333"/>
              <a:ext cx="3186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Gian lận giao dịch giá trị lớn, tranh chấp trách nhiệm phê duyệt, khiếu nại mất tiền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CD32244-4AD1-D7C7-DD21-7F1AFFDEEE61}"/>
              </a:ext>
            </a:extLst>
          </p:cNvPr>
          <p:cNvGrpSpPr/>
          <p:nvPr/>
        </p:nvGrpSpPr>
        <p:grpSpPr>
          <a:xfrm>
            <a:off x="2790825" y="3736758"/>
            <a:ext cx="3992357" cy="552448"/>
            <a:chOff x="2790825" y="3693140"/>
            <a:chExt cx="3992357" cy="55244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33B520F-4877-E3A0-A430-324A5A484B27}"/>
                </a:ext>
              </a:extLst>
            </p:cNvPr>
            <p:cNvSpPr/>
            <p:nvPr/>
          </p:nvSpPr>
          <p:spPr>
            <a:xfrm>
              <a:off x="2790825" y="3693140"/>
              <a:ext cx="3992357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6848AA3-DF92-966F-F6C4-813D32CB2ACD}"/>
                </a:ext>
              </a:extLst>
            </p:cNvPr>
            <p:cNvSpPr txBox="1"/>
            <p:nvPr/>
          </p:nvSpPr>
          <p:spPr>
            <a:xfrm>
              <a:off x="3571246" y="3761991"/>
              <a:ext cx="31542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Phủ nhận ủy quyền, nhân viên vượt quyền, tranh chấp trách nhiệm tài chính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42AC69E-B0F1-D3DF-36E3-5803C778D008}"/>
              </a:ext>
            </a:extLst>
          </p:cNvPr>
          <p:cNvGrpSpPr/>
          <p:nvPr/>
        </p:nvGrpSpPr>
        <p:grpSpPr>
          <a:xfrm>
            <a:off x="3177391" y="2891697"/>
            <a:ext cx="3839045" cy="552448"/>
            <a:chOff x="3177391" y="2902251"/>
            <a:chExt cx="3839045" cy="55244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3CA99AC-CFF7-050A-777D-7B52BB7BACD5}"/>
                </a:ext>
              </a:extLst>
            </p:cNvPr>
            <p:cNvSpPr/>
            <p:nvPr/>
          </p:nvSpPr>
          <p:spPr>
            <a:xfrm>
              <a:off x="3177391" y="2902251"/>
              <a:ext cx="3839045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BB17183-19D2-1BA5-1BBD-EF4CB371FFC1}"/>
                </a:ext>
              </a:extLst>
            </p:cNvPr>
            <p:cNvSpPr txBox="1"/>
            <p:nvPr/>
          </p:nvSpPr>
          <p:spPr>
            <a:xfrm>
              <a:off x="3610263" y="2953077"/>
              <a:ext cx="32821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 người có quyền ký, gian lận nội bộ, mâu thuẫn giữa các cổ đông/người liên quan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706DBC6-C30B-BC54-281C-9B86FFFB603E}"/>
              </a:ext>
            </a:extLst>
          </p:cNvPr>
          <p:cNvSpPr/>
          <p:nvPr/>
        </p:nvSpPr>
        <p:spPr>
          <a:xfrm rot="10800000">
            <a:off x="0" y="-524164"/>
            <a:ext cx="3520936" cy="790632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C4AA2B-62FA-BAA0-292B-269AC2BF04D9}"/>
              </a:ext>
            </a:extLst>
          </p:cNvPr>
          <p:cNvSpPr txBox="1"/>
          <p:nvPr/>
        </p:nvSpPr>
        <p:spPr>
          <a:xfrm>
            <a:off x="37666" y="1266508"/>
            <a:ext cx="3206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DOANH NGHIỆP</a:t>
            </a:r>
          </a:p>
          <a:p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CÁ NHÂN</a:t>
            </a:r>
            <a:endParaRPr lang="vi-VN" sz="3000" b="1" dirty="0">
              <a:solidFill>
                <a:srgbClr val="0070C0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102E97-8991-9EE1-4C61-4F470E52900C}"/>
              </a:ext>
            </a:extLst>
          </p:cNvPr>
          <p:cNvGrpSpPr/>
          <p:nvPr/>
        </p:nvGrpSpPr>
        <p:grpSpPr>
          <a:xfrm>
            <a:off x="7756060" y="2951921"/>
            <a:ext cx="942975" cy="432000"/>
            <a:chOff x="7699859" y="2409493"/>
            <a:chExt cx="942975" cy="43200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2DA10847-CB4E-FAEC-AAC0-221D5B0A6DDF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E4A1E03-0C84-D382-5E52-9061CECE1812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6978236-B1F0-AD87-A014-A8A1B6F47CF1}"/>
              </a:ext>
            </a:extLst>
          </p:cNvPr>
          <p:cNvSpPr txBox="1"/>
          <p:nvPr/>
        </p:nvSpPr>
        <p:spPr>
          <a:xfrm>
            <a:off x="37666" y="714552"/>
            <a:ext cx="2267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NGHIỆP VỤ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DAFD059-48D7-0491-BA0C-03A5B587CDCE}"/>
              </a:ext>
            </a:extLst>
          </p:cNvPr>
          <p:cNvGrpSpPr/>
          <p:nvPr/>
        </p:nvGrpSpPr>
        <p:grpSpPr>
          <a:xfrm>
            <a:off x="2824686" y="1432520"/>
            <a:ext cx="8982075" cy="885772"/>
            <a:chOff x="2790825" y="1066800"/>
            <a:chExt cx="8982075" cy="88577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4F9CE524-90C3-1DE6-F7F4-38EF7536475A}"/>
                </a:ext>
              </a:extLst>
            </p:cNvPr>
            <p:cNvSpPr/>
            <p:nvPr/>
          </p:nvSpPr>
          <p:spPr>
            <a:xfrm>
              <a:off x="4271818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5B9C3C0A-6EC5-2F74-EF79-FBFD3D61E22F}"/>
                </a:ext>
              </a:extLst>
            </p:cNvPr>
            <p:cNvSpPr/>
            <p:nvPr/>
          </p:nvSpPr>
          <p:spPr>
            <a:xfrm>
              <a:off x="2790825" y="1171575"/>
              <a:ext cx="8982075" cy="657225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34AAC58-F85D-E1BD-9B9C-2A051668C9C1}"/>
                </a:ext>
              </a:extLst>
            </p:cNvPr>
            <p:cNvSpPr txBox="1"/>
            <p:nvPr/>
          </p:nvSpPr>
          <p:spPr>
            <a:xfrm>
              <a:off x="9633309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A526803-4033-5A4C-9120-E534DBC6566B}"/>
                </a:ext>
              </a:extLst>
            </p:cNvPr>
            <p:cNvSpPr txBox="1"/>
            <p:nvPr/>
          </p:nvSpPr>
          <p:spPr>
            <a:xfrm>
              <a:off x="7331083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MỨC ĐỘ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QUAN TRỌNG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52E8150D-6D29-855E-32A8-39F06BE04091}"/>
                </a:ext>
              </a:extLst>
            </p:cNvPr>
            <p:cNvSpPr/>
            <p:nvPr/>
          </p:nvSpPr>
          <p:spPr>
            <a:xfrm>
              <a:off x="7326569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F55E481B-BC95-E855-E6AC-9EBA8F28C43C}"/>
                </a:ext>
              </a:extLst>
            </p:cNvPr>
            <p:cNvSpPr/>
            <p:nvPr/>
          </p:nvSpPr>
          <p:spPr>
            <a:xfrm>
              <a:off x="9633307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B733A6E-93D0-33E6-C8C7-1C5DB4B94884}"/>
                </a:ext>
              </a:extLst>
            </p:cNvPr>
            <p:cNvSpPr txBox="1"/>
            <p:nvPr/>
          </p:nvSpPr>
          <p:spPr>
            <a:xfrm>
              <a:off x="4281451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RỦI RO PHÁP LÝ/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TÀI CHÍNH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446C085-4351-503A-DB39-752FD6B8360E}"/>
              </a:ext>
            </a:extLst>
          </p:cNvPr>
          <p:cNvGrpSpPr/>
          <p:nvPr/>
        </p:nvGrpSpPr>
        <p:grpSpPr>
          <a:xfrm>
            <a:off x="7756060" y="4643814"/>
            <a:ext cx="942975" cy="432000"/>
            <a:chOff x="7699859" y="2409493"/>
            <a:chExt cx="942975" cy="432000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DCB6A440-CE7F-65F8-5B08-5E680AADB6DF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9E65CE-78FD-23C5-3524-649129C4D8E5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75FA78B-A9A7-406A-0FE4-1962D406FF98}"/>
              </a:ext>
            </a:extLst>
          </p:cNvPr>
          <p:cNvGrpSpPr/>
          <p:nvPr/>
        </p:nvGrpSpPr>
        <p:grpSpPr>
          <a:xfrm>
            <a:off x="7756060" y="5528457"/>
            <a:ext cx="942975" cy="432000"/>
            <a:chOff x="7699859" y="2409493"/>
            <a:chExt cx="942975" cy="432000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9D6A00C8-981A-648B-D59A-161E92497C83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0419E7C-C094-FCBB-C470-1B7FEF241F37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DA8C182-4FB6-9D76-C885-199B592D5F3B}"/>
              </a:ext>
            </a:extLst>
          </p:cNvPr>
          <p:cNvGrpSpPr/>
          <p:nvPr/>
        </p:nvGrpSpPr>
        <p:grpSpPr>
          <a:xfrm>
            <a:off x="9482969" y="4613627"/>
            <a:ext cx="2127015" cy="492374"/>
            <a:chOff x="9645884" y="4583043"/>
            <a:chExt cx="2127015" cy="492374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A220F1C1-CB17-D9C6-48EC-2C0B4CE01B04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30FA31E-9CE4-FBB3-0962-A03FB9857DC3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6973819-93C0-F784-4D7C-D57BB2D41D0B}"/>
              </a:ext>
            </a:extLst>
          </p:cNvPr>
          <p:cNvGrpSpPr/>
          <p:nvPr/>
        </p:nvGrpSpPr>
        <p:grpSpPr>
          <a:xfrm>
            <a:off x="9482969" y="5498270"/>
            <a:ext cx="2127015" cy="492374"/>
            <a:chOff x="9645884" y="4583043"/>
            <a:chExt cx="2127015" cy="492374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4CF578B9-6710-67CB-10E3-FEE9C1E03A1F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A8A26B-21AB-0CE5-8209-2BF623B05D59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AC66306-96AB-D84F-04D8-8FE58F943434}"/>
              </a:ext>
            </a:extLst>
          </p:cNvPr>
          <p:cNvGrpSpPr/>
          <p:nvPr/>
        </p:nvGrpSpPr>
        <p:grpSpPr>
          <a:xfrm>
            <a:off x="184281" y="2994855"/>
            <a:ext cx="3092337" cy="307777"/>
            <a:chOff x="225652" y="1175764"/>
            <a:chExt cx="3092337" cy="30777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845C037-0473-75DB-A6BE-C679B37597FA}"/>
                </a:ext>
              </a:extLst>
            </p:cNvPr>
            <p:cNvSpPr txBox="1"/>
            <p:nvPr/>
          </p:nvSpPr>
          <p:spPr>
            <a:xfrm>
              <a:off x="530452" y="1175764"/>
              <a:ext cx="27875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Xác lập chữ ký chủ doanh nghiệp</a:t>
              </a:r>
              <a:endParaRPr lang="en-US" sz="1400" dirty="0"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5" name="Graphic 24" descr="Direction with solid fill">
              <a:extLst>
                <a:ext uri="{FF2B5EF4-FFF2-40B4-BE49-F238E27FC236}">
                  <a16:creationId xmlns:a16="http://schemas.microsoft.com/office/drawing/2014/main" id="{77087DC7-A12E-446B-C50B-07950ADAB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178369"/>
              <a:ext cx="304800" cy="3048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8A6ACD2-4A5B-FB23-DDE6-E2B8BE62EE7B}"/>
              </a:ext>
            </a:extLst>
          </p:cNvPr>
          <p:cNvGrpSpPr/>
          <p:nvPr/>
        </p:nvGrpSpPr>
        <p:grpSpPr>
          <a:xfrm>
            <a:off x="184281" y="3859094"/>
            <a:ext cx="3092337" cy="307777"/>
            <a:chOff x="225652" y="1175764"/>
            <a:chExt cx="3092337" cy="30777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F83B86E-CD1D-A2B0-8589-5A6F2D442194}"/>
                </a:ext>
              </a:extLst>
            </p:cNvPr>
            <p:cNvSpPr txBox="1"/>
            <p:nvPr/>
          </p:nvSpPr>
          <p:spPr>
            <a:xfrm>
              <a:off x="530452" y="1175764"/>
              <a:ext cx="27875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Ủy quyền giao dịch</a:t>
              </a:r>
              <a:endParaRPr lang="en-US" sz="1400" dirty="0"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8" name="Graphic 27" descr="Direction with solid fill">
              <a:extLst>
                <a:ext uri="{FF2B5EF4-FFF2-40B4-BE49-F238E27FC236}">
                  <a16:creationId xmlns:a16="http://schemas.microsoft.com/office/drawing/2014/main" id="{10E24237-437A-A5A4-83E3-BDBE02AF6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178369"/>
              <a:ext cx="304800" cy="3048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A8E08C0-442A-A855-B812-D77CAB3C152E}"/>
              </a:ext>
            </a:extLst>
          </p:cNvPr>
          <p:cNvGrpSpPr/>
          <p:nvPr/>
        </p:nvGrpSpPr>
        <p:grpSpPr>
          <a:xfrm>
            <a:off x="184281" y="4716785"/>
            <a:ext cx="3110940" cy="316930"/>
            <a:chOff x="225652" y="1175764"/>
            <a:chExt cx="3110940" cy="31693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C86BBB-C190-EADE-26A2-DCA4243D7884}"/>
                </a:ext>
              </a:extLst>
            </p:cNvPr>
            <p:cNvSpPr txBox="1"/>
            <p:nvPr/>
          </p:nvSpPr>
          <p:spPr>
            <a:xfrm>
              <a:off x="530452" y="1175764"/>
              <a:ext cx="28061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Phê duyệt giao dịch doanh nghiệp</a:t>
              </a:r>
              <a:endParaRPr lang="en-US" sz="1400" dirty="0"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31" name="Graphic 30" descr="Direction with solid fill">
              <a:extLst>
                <a:ext uri="{FF2B5EF4-FFF2-40B4-BE49-F238E27FC236}">
                  <a16:creationId xmlns:a16="http://schemas.microsoft.com/office/drawing/2014/main" id="{D9C3FDBD-AA1F-4F93-6CDE-38DF1C8DD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187894"/>
              <a:ext cx="304800" cy="30480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9BB5326-536A-AD83-2BAD-BED2A6BE1516}"/>
              </a:ext>
            </a:extLst>
          </p:cNvPr>
          <p:cNvGrpSpPr/>
          <p:nvPr/>
        </p:nvGrpSpPr>
        <p:grpSpPr>
          <a:xfrm>
            <a:off x="165678" y="5600621"/>
            <a:ext cx="3110940" cy="316930"/>
            <a:chOff x="225652" y="1175764"/>
            <a:chExt cx="3110940" cy="31693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157383D-68B4-BC29-1CBC-CA7473B69109}"/>
                </a:ext>
              </a:extLst>
            </p:cNvPr>
            <p:cNvSpPr txBox="1"/>
            <p:nvPr/>
          </p:nvSpPr>
          <p:spPr>
            <a:xfrm>
              <a:off x="530452" y="1175764"/>
              <a:ext cx="28061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Cam kết nghĩa vụ tài chính</a:t>
              </a:r>
              <a:endParaRPr lang="en-US" sz="1400" dirty="0"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38" name="Graphic 37" descr="Direction with solid fill">
              <a:extLst>
                <a:ext uri="{FF2B5EF4-FFF2-40B4-BE49-F238E27FC236}">
                  <a16:creationId xmlns:a16="http://schemas.microsoft.com/office/drawing/2014/main" id="{55108AF1-8F94-9815-140B-EBDA62F82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187894"/>
              <a:ext cx="304800" cy="3048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1C11164-3015-32B6-D491-D9D1B516EF16}"/>
              </a:ext>
            </a:extLst>
          </p:cNvPr>
          <p:cNvGrpSpPr/>
          <p:nvPr/>
        </p:nvGrpSpPr>
        <p:grpSpPr>
          <a:xfrm>
            <a:off x="7749334" y="3820441"/>
            <a:ext cx="942975" cy="432000"/>
            <a:chOff x="7699859" y="2409493"/>
            <a:chExt cx="942975" cy="43200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711B8983-785E-122D-427D-3406270419AC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24D9419-C2CF-619F-2F57-02EE0C42AD9F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08B619B-D4E6-A1DE-6093-024D30DD2777}"/>
              </a:ext>
            </a:extLst>
          </p:cNvPr>
          <p:cNvGrpSpPr/>
          <p:nvPr/>
        </p:nvGrpSpPr>
        <p:grpSpPr>
          <a:xfrm>
            <a:off x="9508124" y="3776298"/>
            <a:ext cx="2127015" cy="492374"/>
            <a:chOff x="9645884" y="4583043"/>
            <a:chExt cx="2127015" cy="492374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AB9AD698-DE9D-68DB-8BFF-585154119106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C24B7E8-B114-56F0-6A8A-FD61C95E55A7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E8EAF26-B7BA-3282-81B2-5940E4C39C8E}"/>
              </a:ext>
            </a:extLst>
          </p:cNvPr>
          <p:cNvGrpSpPr/>
          <p:nvPr/>
        </p:nvGrpSpPr>
        <p:grpSpPr>
          <a:xfrm>
            <a:off x="9508124" y="2890247"/>
            <a:ext cx="2127015" cy="492374"/>
            <a:chOff x="9645884" y="4583043"/>
            <a:chExt cx="2127015" cy="492374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3814B19B-7857-00A1-954D-53FDD8BA8E00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321936D-D07C-A766-EAC9-65E15A881F5B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8966684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C331C-2B2B-DC91-FCA1-A697619BD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C6C13C96-01F3-ABEE-F808-19DB629812EA}"/>
              </a:ext>
            </a:extLst>
          </p:cNvPr>
          <p:cNvGrpSpPr/>
          <p:nvPr/>
        </p:nvGrpSpPr>
        <p:grpSpPr>
          <a:xfrm>
            <a:off x="1937442" y="5460040"/>
            <a:ext cx="4517679" cy="552448"/>
            <a:chOff x="1762435" y="4599560"/>
            <a:chExt cx="4056105" cy="552448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EA83F20E-86FC-EB24-8177-22FD12BE3F42}"/>
                </a:ext>
              </a:extLst>
            </p:cNvPr>
            <p:cNvSpPr/>
            <p:nvPr/>
          </p:nvSpPr>
          <p:spPr>
            <a:xfrm>
              <a:off x="1762435" y="4599560"/>
              <a:ext cx="4056105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3CD407-CA45-673F-276A-9D76A420F6B2}"/>
                </a:ext>
              </a:extLst>
            </p:cNvPr>
            <p:cNvSpPr txBox="1"/>
            <p:nvPr/>
          </p:nvSpPr>
          <p:spPr>
            <a:xfrm>
              <a:off x="2663750" y="4659581"/>
              <a:ext cx="31547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Kích  hoạt giao dịch giá trị cao, kích hoạt chế độ giao dịch nhanh, bỏ bước xác thực bổ sung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247A374-7AA4-1416-CC95-449E62EEADCB}"/>
              </a:ext>
            </a:extLst>
          </p:cNvPr>
          <p:cNvSpPr/>
          <p:nvPr/>
        </p:nvSpPr>
        <p:spPr>
          <a:xfrm rot="16200000">
            <a:off x="8624595" y="-1232071"/>
            <a:ext cx="1950100" cy="441423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FDD9D1-A38E-4B4A-09E4-5D71C657C99F}"/>
              </a:ext>
            </a:extLst>
          </p:cNvPr>
          <p:cNvSpPr txBox="1"/>
          <p:nvPr/>
        </p:nvSpPr>
        <p:spPr>
          <a:xfrm>
            <a:off x="7982890" y="585219"/>
            <a:ext cx="3300834" cy="5539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NHU CẦU KÝ SỐ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A0E6E0D-1510-2CC2-3890-7B750D8ADE46}"/>
              </a:ext>
            </a:extLst>
          </p:cNvPr>
          <p:cNvGrpSpPr/>
          <p:nvPr/>
        </p:nvGrpSpPr>
        <p:grpSpPr>
          <a:xfrm>
            <a:off x="2455487" y="4593070"/>
            <a:ext cx="4269995" cy="552448"/>
            <a:chOff x="2455487" y="4599560"/>
            <a:chExt cx="4269995" cy="55244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FA51F78-2AEF-AAD5-D91D-9654BFA88DCF}"/>
                </a:ext>
              </a:extLst>
            </p:cNvPr>
            <p:cNvSpPr/>
            <p:nvPr/>
          </p:nvSpPr>
          <p:spPr>
            <a:xfrm>
              <a:off x="2455487" y="4599560"/>
              <a:ext cx="4269995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940103D-41E6-E5B4-C3BE-756A9015AAEC}"/>
                </a:ext>
              </a:extLst>
            </p:cNvPr>
            <p:cNvSpPr txBox="1"/>
            <p:nvPr/>
          </p:nvSpPr>
          <p:spPr>
            <a:xfrm>
              <a:off x="3377282" y="4641333"/>
              <a:ext cx="3186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Thay đổi tài khoản thụ hưởng mặc định, thay đổi tài khoản nhận lương, thu nhập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0185F55-DD10-B9CC-FBA3-6A585FF8AD8B}"/>
              </a:ext>
            </a:extLst>
          </p:cNvPr>
          <p:cNvGrpSpPr/>
          <p:nvPr/>
        </p:nvGrpSpPr>
        <p:grpSpPr>
          <a:xfrm>
            <a:off x="2790825" y="3736975"/>
            <a:ext cx="3992357" cy="552448"/>
            <a:chOff x="2790825" y="3693140"/>
            <a:chExt cx="3992357" cy="55244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0EBF1EC-D9AD-FE9D-B149-A0A91DBC2302}"/>
                </a:ext>
              </a:extLst>
            </p:cNvPr>
            <p:cNvSpPr/>
            <p:nvPr/>
          </p:nvSpPr>
          <p:spPr>
            <a:xfrm>
              <a:off x="2790825" y="3693140"/>
              <a:ext cx="3992357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EC8A154-0BFB-51C3-A20C-EAF10B54C844}"/>
                </a:ext>
              </a:extLst>
            </p:cNvPr>
            <p:cNvSpPr txBox="1"/>
            <p:nvPr/>
          </p:nvSpPr>
          <p:spPr>
            <a:xfrm>
              <a:off x="3571246" y="3761991"/>
              <a:ext cx="31542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Bật/tắt chuyển tiền 24/7; bật chức năng thanh toán tự động, ...</a:t>
              </a:r>
              <a:endParaRPr lang="en-US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35A662A-77E6-2F84-E613-0958800F76F5}"/>
              </a:ext>
            </a:extLst>
          </p:cNvPr>
          <p:cNvGrpSpPr/>
          <p:nvPr/>
        </p:nvGrpSpPr>
        <p:grpSpPr>
          <a:xfrm>
            <a:off x="3177391" y="2891697"/>
            <a:ext cx="4038221" cy="552448"/>
            <a:chOff x="3177391" y="2902251"/>
            <a:chExt cx="4038221" cy="55244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B5EF5E2-672D-AC7E-FF4D-FFE34961C413}"/>
                </a:ext>
              </a:extLst>
            </p:cNvPr>
            <p:cNvSpPr/>
            <p:nvPr/>
          </p:nvSpPr>
          <p:spPr>
            <a:xfrm>
              <a:off x="3177391" y="2902251"/>
              <a:ext cx="3992357" cy="552448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20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35000A3-2AA4-6BB6-7976-E481DE925227}"/>
                </a:ext>
              </a:extLst>
            </p:cNvPr>
            <p:cNvSpPr txBox="1"/>
            <p:nvPr/>
          </p:nvSpPr>
          <p:spPr>
            <a:xfrm>
              <a:off x="3610263" y="2953077"/>
              <a:ext cx="36053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Thay đổi email, số điện thoại chính nhận OTP/thông báo, đổi lại phương thức xác thực chính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393480B-84E9-D827-4BCA-93E7CA0CAAB4}"/>
              </a:ext>
            </a:extLst>
          </p:cNvPr>
          <p:cNvSpPr/>
          <p:nvPr/>
        </p:nvSpPr>
        <p:spPr>
          <a:xfrm rot="10800000">
            <a:off x="0" y="-524164"/>
            <a:ext cx="3520936" cy="790632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66C897-3248-F146-D728-6E12DDA57406}"/>
              </a:ext>
            </a:extLst>
          </p:cNvPr>
          <p:cNvSpPr txBox="1"/>
          <p:nvPr/>
        </p:nvSpPr>
        <p:spPr>
          <a:xfrm>
            <a:off x="-33008" y="1633373"/>
            <a:ext cx="3206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THƯỜNG NGÀY</a:t>
            </a:r>
            <a:endParaRPr lang="vi-VN" sz="3000" b="1" dirty="0">
              <a:solidFill>
                <a:srgbClr val="0070C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53149A-D263-270E-9E45-F031C413921A}"/>
              </a:ext>
            </a:extLst>
          </p:cNvPr>
          <p:cNvSpPr txBox="1"/>
          <p:nvPr/>
        </p:nvSpPr>
        <p:spPr>
          <a:xfrm>
            <a:off x="35695" y="1043192"/>
            <a:ext cx="2267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rPr>
              <a:t>NGHIỆP VỤ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071718-879D-F906-C459-BB7841E8FAFD}"/>
              </a:ext>
            </a:extLst>
          </p:cNvPr>
          <p:cNvGrpSpPr/>
          <p:nvPr/>
        </p:nvGrpSpPr>
        <p:grpSpPr>
          <a:xfrm>
            <a:off x="2824686" y="1432520"/>
            <a:ext cx="8982075" cy="885772"/>
            <a:chOff x="2790825" y="1066800"/>
            <a:chExt cx="8982075" cy="88577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FE1B820E-A405-C741-3FA6-883FE8E2FA80}"/>
                </a:ext>
              </a:extLst>
            </p:cNvPr>
            <p:cNvSpPr/>
            <p:nvPr/>
          </p:nvSpPr>
          <p:spPr>
            <a:xfrm>
              <a:off x="4271818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BA34A8D-24F9-031A-93B8-AC840F933B5E}"/>
                </a:ext>
              </a:extLst>
            </p:cNvPr>
            <p:cNvSpPr/>
            <p:nvPr/>
          </p:nvSpPr>
          <p:spPr>
            <a:xfrm>
              <a:off x="2790825" y="1171575"/>
              <a:ext cx="8982075" cy="657225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4098F74-1CF1-9F73-6345-A2123A66DDFC}"/>
                </a:ext>
              </a:extLst>
            </p:cNvPr>
            <p:cNvSpPr txBox="1"/>
            <p:nvPr/>
          </p:nvSpPr>
          <p:spPr>
            <a:xfrm>
              <a:off x="9633309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448F524-6C5C-0A73-3265-2C9FBBDEC8CD}"/>
                </a:ext>
              </a:extLst>
            </p:cNvPr>
            <p:cNvSpPr txBox="1"/>
            <p:nvPr/>
          </p:nvSpPr>
          <p:spPr>
            <a:xfrm>
              <a:off x="7331083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MỨC ĐỘ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QUAN TRỌNG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4A1EE65D-D65E-BFA1-DC88-FCF6145C01E9}"/>
                </a:ext>
              </a:extLst>
            </p:cNvPr>
            <p:cNvSpPr/>
            <p:nvPr/>
          </p:nvSpPr>
          <p:spPr>
            <a:xfrm>
              <a:off x="7326569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8C271BFD-19D0-3B9A-DF8C-C1A9E5ED874D}"/>
                </a:ext>
              </a:extLst>
            </p:cNvPr>
            <p:cNvSpPr/>
            <p:nvPr/>
          </p:nvSpPr>
          <p:spPr>
            <a:xfrm>
              <a:off x="9633307" y="1066800"/>
              <a:ext cx="1689553" cy="88577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EB9E96E-1588-88BA-8D00-8217825044B7}"/>
                </a:ext>
              </a:extLst>
            </p:cNvPr>
            <p:cNvSpPr txBox="1"/>
            <p:nvPr/>
          </p:nvSpPr>
          <p:spPr>
            <a:xfrm>
              <a:off x="4281451" y="1238577"/>
              <a:ext cx="1689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RỦI RO PHÁP LÝ/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TÀI CHÍNH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180081A-D2B9-7668-4678-F921D103A5DA}"/>
              </a:ext>
            </a:extLst>
          </p:cNvPr>
          <p:cNvGrpSpPr/>
          <p:nvPr/>
        </p:nvGrpSpPr>
        <p:grpSpPr>
          <a:xfrm>
            <a:off x="7748696" y="5520264"/>
            <a:ext cx="942975" cy="432000"/>
            <a:chOff x="7699859" y="2409493"/>
            <a:chExt cx="942975" cy="432000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7CC1219F-E296-1CDA-956D-5189C6623056}"/>
                </a:ext>
              </a:extLst>
            </p:cNvPr>
            <p:cNvSpPr/>
            <p:nvPr/>
          </p:nvSpPr>
          <p:spPr>
            <a:xfrm>
              <a:off x="7699859" y="2409493"/>
              <a:ext cx="942975" cy="432000"/>
            </a:xfrm>
            <a:prstGeom prst="roundRect">
              <a:avLst/>
            </a:prstGeom>
            <a:solidFill>
              <a:srgbClr val="FE49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E6DBF39-286B-4198-5839-7DCA5EA1AF67}"/>
                </a:ext>
              </a:extLst>
            </p:cNvPr>
            <p:cNvSpPr txBox="1"/>
            <p:nvPr/>
          </p:nvSpPr>
          <p:spPr>
            <a:xfrm>
              <a:off x="7699859" y="2471605"/>
              <a:ext cx="942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Cao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B80274A-A9CB-86C9-F060-FBF8CE15042D}"/>
              </a:ext>
            </a:extLst>
          </p:cNvPr>
          <p:cNvGrpSpPr/>
          <p:nvPr/>
        </p:nvGrpSpPr>
        <p:grpSpPr>
          <a:xfrm>
            <a:off x="9482969" y="5490077"/>
            <a:ext cx="2127015" cy="492374"/>
            <a:chOff x="9645884" y="4583043"/>
            <a:chExt cx="2127015" cy="492374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3151A73B-45BB-D51C-8C93-39E64F002451}"/>
                </a:ext>
              </a:extLst>
            </p:cNvPr>
            <p:cNvSpPr/>
            <p:nvPr/>
          </p:nvSpPr>
          <p:spPr>
            <a:xfrm>
              <a:off x="9645884" y="4583043"/>
              <a:ext cx="2127015" cy="49237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4327C7F-691E-0BD9-1EEA-432C0E0B4D3B}"/>
                </a:ext>
              </a:extLst>
            </p:cNvPr>
            <p:cNvSpPr txBox="1"/>
            <p:nvPr/>
          </p:nvSpPr>
          <p:spPr>
            <a:xfrm>
              <a:off x="9671039" y="4675342"/>
              <a:ext cx="2076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Khuyến nghị 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7FE478E-F15E-EE0D-EE37-0FEEAC1F452A}"/>
              </a:ext>
            </a:extLst>
          </p:cNvPr>
          <p:cNvGrpSpPr/>
          <p:nvPr/>
        </p:nvGrpSpPr>
        <p:grpSpPr>
          <a:xfrm>
            <a:off x="35695" y="3006863"/>
            <a:ext cx="3108654" cy="322117"/>
            <a:chOff x="225652" y="1275352"/>
            <a:chExt cx="3108654" cy="32211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7BEA7F-8AF6-D669-E9F2-7B2CF9A5D140}"/>
                </a:ext>
              </a:extLst>
            </p:cNvPr>
            <p:cNvSpPr txBox="1"/>
            <p:nvPr/>
          </p:nvSpPr>
          <p:spPr>
            <a:xfrm>
              <a:off x="531008" y="1275352"/>
              <a:ext cx="280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Roboto" pitchFamily="2" charset="0"/>
                  <a:ea typeface="Roboto" pitchFamily="2" charset="0"/>
                </a:rPr>
                <a:t>Cập nhận thông tin cần bảo mật</a:t>
              </a:r>
            </a:p>
          </p:txBody>
        </p:sp>
        <p:pic>
          <p:nvPicPr>
            <p:cNvPr id="10" name="Graphic 9" descr="Direction with solid fill">
              <a:extLst>
                <a:ext uri="{FF2B5EF4-FFF2-40B4-BE49-F238E27FC236}">
                  <a16:creationId xmlns:a16="http://schemas.microsoft.com/office/drawing/2014/main" id="{CC93B02C-B359-6E00-366B-2A4A689D8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29266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FE806B-321D-0850-A709-5FF6AC73B602}"/>
              </a:ext>
            </a:extLst>
          </p:cNvPr>
          <p:cNvGrpSpPr/>
          <p:nvPr/>
        </p:nvGrpSpPr>
        <p:grpSpPr>
          <a:xfrm>
            <a:off x="35695" y="3751589"/>
            <a:ext cx="3108654" cy="523220"/>
            <a:chOff x="225652" y="1769127"/>
            <a:chExt cx="3108654" cy="5232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A3B464-ED99-D857-4DFF-DCC709C7163E}"/>
                </a:ext>
              </a:extLst>
            </p:cNvPr>
            <p:cNvSpPr txBox="1"/>
            <p:nvPr/>
          </p:nvSpPr>
          <p:spPr>
            <a:xfrm>
              <a:off x="531008" y="1769127"/>
              <a:ext cx="28032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Đăng ký/hủy dịch vụ “Tạo điều kiện giao dịch”</a:t>
              </a:r>
              <a:endParaRPr lang="en-US" sz="1400" dirty="0"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15" name="Graphic 14" descr="Direction with solid fill">
              <a:extLst>
                <a:ext uri="{FF2B5EF4-FFF2-40B4-BE49-F238E27FC236}">
                  <a16:creationId xmlns:a16="http://schemas.microsoft.com/office/drawing/2014/main" id="{8D23CD4F-D82A-DF0E-55A2-8C160D134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652" y="1822340"/>
              <a:ext cx="304800" cy="3048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97B344A-C104-2886-AD54-58975C536256}"/>
              </a:ext>
            </a:extLst>
          </p:cNvPr>
          <p:cNvGrpSpPr/>
          <p:nvPr/>
        </p:nvGrpSpPr>
        <p:grpSpPr>
          <a:xfrm>
            <a:off x="35695" y="4607684"/>
            <a:ext cx="3029899" cy="523220"/>
            <a:chOff x="200190" y="2258418"/>
            <a:chExt cx="2835815" cy="5232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8E18AAC-EE89-54C2-4A35-838C6DE160FE}"/>
                </a:ext>
              </a:extLst>
            </p:cNvPr>
            <p:cNvSpPr txBox="1"/>
            <p:nvPr/>
          </p:nvSpPr>
          <p:spPr>
            <a:xfrm>
              <a:off x="505546" y="2258418"/>
              <a:ext cx="25304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dirty="0">
                  <a:latin typeface="Roboto" pitchFamily="2" charset="0"/>
                  <a:ea typeface="Roboto" pitchFamily="2" charset="0"/>
                </a:rPr>
                <a:t>Thay </a:t>
              </a:r>
              <a:r>
                <a:rPr lang="en-US" sz="1400" dirty="0">
                  <a:latin typeface="Roboto" pitchFamily="2" charset="0"/>
                  <a:ea typeface="Roboto" pitchFamily="2" charset="0"/>
                </a:rPr>
                <a:t>đổi cài đặt liên quan đến tài chính </a:t>
              </a:r>
            </a:p>
          </p:txBody>
        </p:sp>
        <p:pic>
          <p:nvPicPr>
            <p:cNvPr id="19" name="Graphic 18" descr="Direction with solid fill">
              <a:extLst>
                <a:ext uri="{FF2B5EF4-FFF2-40B4-BE49-F238E27FC236}">
                  <a16:creationId xmlns:a16="http://schemas.microsoft.com/office/drawing/2014/main" id="{03B21B84-BEBA-FB01-97CF-64D8EBDC6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F1842E6-0102-BD37-0BCF-05B004F4F70B}"/>
              </a:ext>
            </a:extLst>
          </p:cNvPr>
          <p:cNvGrpSpPr/>
          <p:nvPr/>
        </p:nvGrpSpPr>
        <p:grpSpPr>
          <a:xfrm>
            <a:off x="35695" y="5474654"/>
            <a:ext cx="3209351" cy="523220"/>
            <a:chOff x="200190" y="2258418"/>
            <a:chExt cx="3003772" cy="5232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1E8F44E-7882-2963-928F-CC622BF65425}"/>
                </a:ext>
              </a:extLst>
            </p:cNvPr>
            <p:cNvSpPr txBox="1"/>
            <p:nvPr/>
          </p:nvSpPr>
          <p:spPr>
            <a:xfrm>
              <a:off x="505545" y="2258418"/>
              <a:ext cx="26984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Roboto" pitchFamily="2" charset="0"/>
                  <a:ea typeface="Roboto" pitchFamily="2" charset="0"/>
                </a:rPr>
                <a:t>Kích hoạt, vô hiệu hóa </a:t>
              </a:r>
            </a:p>
            <a:p>
              <a:r>
                <a:rPr lang="en-US" sz="1400" dirty="0">
                  <a:latin typeface="Roboto" pitchFamily="2" charset="0"/>
                  <a:ea typeface="Roboto" pitchFamily="2" charset="0"/>
                </a:rPr>
                <a:t>chức năng rủi ro cao</a:t>
              </a:r>
            </a:p>
          </p:txBody>
        </p:sp>
        <p:pic>
          <p:nvPicPr>
            <p:cNvPr id="32" name="Graphic 31" descr="Direction with solid fill">
              <a:extLst>
                <a:ext uri="{FF2B5EF4-FFF2-40B4-BE49-F238E27FC236}">
                  <a16:creationId xmlns:a16="http://schemas.microsoft.com/office/drawing/2014/main" id="{AAF6BF77-4FC9-78F4-DDDF-9EBE53C14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190" y="2272481"/>
              <a:ext cx="304800" cy="30480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51D74A-2B75-CCDD-8BB5-265558EB0030}"/>
              </a:ext>
            </a:extLst>
          </p:cNvPr>
          <p:cNvGrpSpPr/>
          <p:nvPr/>
        </p:nvGrpSpPr>
        <p:grpSpPr>
          <a:xfrm>
            <a:off x="9658462" y="2921734"/>
            <a:ext cx="1776028" cy="492374"/>
            <a:chOff x="9260146" y="2380784"/>
            <a:chExt cx="1776028" cy="492374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6EBD7094-5AEB-2B2C-1BDB-E8C3A41B43EA}"/>
                </a:ext>
              </a:extLst>
            </p:cNvPr>
            <p:cNvSpPr/>
            <p:nvPr/>
          </p:nvSpPr>
          <p:spPr>
            <a:xfrm>
              <a:off x="9260146" y="2380784"/>
              <a:ext cx="1776028" cy="492374"/>
            </a:xfrm>
            <a:prstGeom prst="roundRect">
              <a:avLst>
                <a:gd name="adj" fmla="val 50000"/>
              </a:avLst>
            </a:prstGeom>
            <a:solidFill>
              <a:srgbClr val="21F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1F93CA9-51DC-C5BB-A6BD-B82BE2453807}"/>
                </a:ext>
              </a:extLst>
            </p:cNvPr>
            <p:cNvSpPr txBox="1"/>
            <p:nvPr/>
          </p:nvSpPr>
          <p:spPr>
            <a:xfrm>
              <a:off x="9310455" y="2473083"/>
              <a:ext cx="1675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5951DAA-4F89-F1DE-3922-B8B1738473F1}"/>
              </a:ext>
            </a:extLst>
          </p:cNvPr>
          <p:cNvGrpSpPr/>
          <p:nvPr/>
        </p:nvGrpSpPr>
        <p:grpSpPr>
          <a:xfrm>
            <a:off x="9658462" y="3767012"/>
            <a:ext cx="1776028" cy="492374"/>
            <a:chOff x="9260146" y="2380784"/>
            <a:chExt cx="1776028" cy="492374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599706CF-CF2B-B0F5-CAAD-351B05AED230}"/>
                </a:ext>
              </a:extLst>
            </p:cNvPr>
            <p:cNvSpPr/>
            <p:nvPr/>
          </p:nvSpPr>
          <p:spPr>
            <a:xfrm>
              <a:off x="9260146" y="2380784"/>
              <a:ext cx="1776028" cy="492374"/>
            </a:xfrm>
            <a:prstGeom prst="roundRect">
              <a:avLst>
                <a:gd name="adj" fmla="val 50000"/>
              </a:avLst>
            </a:prstGeom>
            <a:solidFill>
              <a:srgbClr val="21F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04EA4A3-E62F-11A5-9C75-C887BDEE6DB6}"/>
                </a:ext>
              </a:extLst>
            </p:cNvPr>
            <p:cNvSpPr txBox="1"/>
            <p:nvPr/>
          </p:nvSpPr>
          <p:spPr>
            <a:xfrm>
              <a:off x="9310455" y="2473083"/>
              <a:ext cx="1675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B1D2F88-A42B-58E8-ED85-F349DF87DE63}"/>
              </a:ext>
            </a:extLst>
          </p:cNvPr>
          <p:cNvGrpSpPr/>
          <p:nvPr/>
        </p:nvGrpSpPr>
        <p:grpSpPr>
          <a:xfrm>
            <a:off x="9658462" y="4623107"/>
            <a:ext cx="1776028" cy="492374"/>
            <a:chOff x="9260146" y="2380784"/>
            <a:chExt cx="1776028" cy="492374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6068F687-34AF-3D2D-A066-4A96C8CDE85E}"/>
                </a:ext>
              </a:extLst>
            </p:cNvPr>
            <p:cNvSpPr/>
            <p:nvPr/>
          </p:nvSpPr>
          <p:spPr>
            <a:xfrm>
              <a:off x="9260146" y="2380784"/>
              <a:ext cx="1776028" cy="492374"/>
            </a:xfrm>
            <a:prstGeom prst="roundRect">
              <a:avLst>
                <a:gd name="adj" fmla="val 50000"/>
              </a:avLst>
            </a:prstGeom>
            <a:solidFill>
              <a:srgbClr val="21F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5FBB31A-AED8-459E-8CFF-5EA90E55A79F}"/>
                </a:ext>
              </a:extLst>
            </p:cNvPr>
            <p:cNvSpPr txBox="1"/>
            <p:nvPr/>
          </p:nvSpPr>
          <p:spPr>
            <a:xfrm>
              <a:off x="9310455" y="2473083"/>
              <a:ext cx="1675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Cần ký số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73ACCB7-B6EA-D78D-5F09-196251DFE019}"/>
              </a:ext>
            </a:extLst>
          </p:cNvPr>
          <p:cNvGrpSpPr/>
          <p:nvPr/>
        </p:nvGrpSpPr>
        <p:grpSpPr>
          <a:xfrm>
            <a:off x="7472366" y="3797199"/>
            <a:ext cx="1495634" cy="432000"/>
            <a:chOff x="7482360" y="4909925"/>
            <a:chExt cx="1495634" cy="432000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E552CD41-3B4E-1542-6C56-A7F45C34A9D8}"/>
                </a:ext>
              </a:extLst>
            </p:cNvPr>
            <p:cNvSpPr/>
            <p:nvPr/>
          </p:nvSpPr>
          <p:spPr>
            <a:xfrm>
              <a:off x="7482360" y="4909925"/>
              <a:ext cx="1495634" cy="432000"/>
            </a:xfrm>
            <a:prstGeom prst="roundRect">
              <a:avLst/>
            </a:prstGeom>
            <a:solidFill>
              <a:srgbClr val="FF9F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514764D-8EA1-88F7-7DC6-F68641D7FF82}"/>
                </a:ext>
              </a:extLst>
            </p:cNvPr>
            <p:cNvSpPr txBox="1"/>
            <p:nvPr/>
          </p:nvSpPr>
          <p:spPr>
            <a:xfrm>
              <a:off x="7482360" y="4972037"/>
              <a:ext cx="14956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Trung bình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62057EB-EFDF-8B06-BDE1-DE182C844456}"/>
              </a:ext>
            </a:extLst>
          </p:cNvPr>
          <p:cNvGrpSpPr/>
          <p:nvPr/>
        </p:nvGrpSpPr>
        <p:grpSpPr>
          <a:xfrm>
            <a:off x="7472366" y="2951921"/>
            <a:ext cx="1495634" cy="432000"/>
            <a:chOff x="7482360" y="4909925"/>
            <a:chExt cx="1495634" cy="432000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FAF3CADD-1F60-7782-7D1C-5A3BB05689D6}"/>
                </a:ext>
              </a:extLst>
            </p:cNvPr>
            <p:cNvSpPr/>
            <p:nvPr/>
          </p:nvSpPr>
          <p:spPr>
            <a:xfrm>
              <a:off x="7482360" y="4909925"/>
              <a:ext cx="1495634" cy="432000"/>
            </a:xfrm>
            <a:prstGeom prst="roundRect">
              <a:avLst/>
            </a:prstGeom>
            <a:solidFill>
              <a:srgbClr val="FF9F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F43975-568D-0283-8C2B-30942B4FA35B}"/>
                </a:ext>
              </a:extLst>
            </p:cNvPr>
            <p:cNvSpPr txBox="1"/>
            <p:nvPr/>
          </p:nvSpPr>
          <p:spPr>
            <a:xfrm>
              <a:off x="7482360" y="4972037"/>
              <a:ext cx="14956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Trung bình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CE67855-200F-7E7A-D84E-3E75D0105E6E}"/>
              </a:ext>
            </a:extLst>
          </p:cNvPr>
          <p:cNvGrpSpPr/>
          <p:nvPr/>
        </p:nvGrpSpPr>
        <p:grpSpPr>
          <a:xfrm>
            <a:off x="7472366" y="4653294"/>
            <a:ext cx="1495634" cy="432000"/>
            <a:chOff x="7482360" y="4909925"/>
            <a:chExt cx="1495634" cy="432000"/>
          </a:xfrm>
        </p:grpSpPr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4AE3AAA0-11BD-23DA-D904-DC2557F44714}"/>
                </a:ext>
              </a:extLst>
            </p:cNvPr>
            <p:cNvSpPr/>
            <p:nvPr/>
          </p:nvSpPr>
          <p:spPr>
            <a:xfrm>
              <a:off x="7482360" y="4909925"/>
              <a:ext cx="1495634" cy="432000"/>
            </a:xfrm>
            <a:prstGeom prst="roundRect">
              <a:avLst/>
            </a:prstGeom>
            <a:solidFill>
              <a:srgbClr val="FF9F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53974F2-E703-ECC8-B647-6FADE6931785}"/>
                </a:ext>
              </a:extLst>
            </p:cNvPr>
            <p:cNvSpPr txBox="1"/>
            <p:nvPr/>
          </p:nvSpPr>
          <p:spPr>
            <a:xfrm>
              <a:off x="7482360" y="4972037"/>
              <a:ext cx="14956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Trung bình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5633434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36E6ED-8889-8A5D-D49B-1A637E73592E}"/>
              </a:ext>
            </a:extLst>
          </p:cNvPr>
          <p:cNvGrpSpPr/>
          <p:nvPr/>
        </p:nvGrpSpPr>
        <p:grpSpPr>
          <a:xfrm>
            <a:off x="7753456" y="-154709"/>
            <a:ext cx="4754461" cy="7906327"/>
            <a:chOff x="7753456" y="-154709"/>
            <a:chExt cx="4754461" cy="790632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44B4073-0085-B3B2-516C-4A53F07C1B1C}"/>
                </a:ext>
              </a:extLst>
            </p:cNvPr>
            <p:cNvSpPr/>
            <p:nvPr/>
          </p:nvSpPr>
          <p:spPr>
            <a:xfrm>
              <a:off x="8986981" y="-154709"/>
              <a:ext cx="3520936" cy="7906327"/>
            </a:xfrm>
            <a:custGeom>
              <a:avLst/>
              <a:gdLst>
                <a:gd name="connsiteX0" fmla="*/ 4031673 w 4031673"/>
                <a:gd name="connsiteY0" fmla="*/ 0 h 8063346"/>
                <a:gd name="connsiteX1" fmla="*/ 4031673 w 4031673"/>
                <a:gd name="connsiteY1" fmla="*/ 8063346 h 8063346"/>
                <a:gd name="connsiteX2" fmla="*/ 0 w 4031673"/>
                <a:gd name="connsiteY2" fmla="*/ 4031673 h 8063346"/>
                <a:gd name="connsiteX3" fmla="*/ 4031673 w 4031673"/>
                <a:gd name="connsiteY3" fmla="*/ 0 h 806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31673" h="8063346">
                  <a:moveTo>
                    <a:pt x="4031673" y="0"/>
                  </a:moveTo>
                  <a:lnTo>
                    <a:pt x="4031673" y="8063346"/>
                  </a:lnTo>
                  <a:cubicBezTo>
                    <a:pt x="1805041" y="8063346"/>
                    <a:pt x="0" y="6258305"/>
                    <a:pt x="0" y="4031673"/>
                  </a:cubicBezTo>
                  <a:cubicBezTo>
                    <a:pt x="0" y="1805041"/>
                    <a:pt x="1805041" y="0"/>
                    <a:pt x="4031673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E3E7215-C90A-B5CF-E09E-D723DF45E3F6}"/>
                </a:ext>
              </a:extLst>
            </p:cNvPr>
            <p:cNvSpPr/>
            <p:nvPr/>
          </p:nvSpPr>
          <p:spPr>
            <a:xfrm>
              <a:off x="7753456" y="971985"/>
              <a:ext cx="3520938" cy="534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2455903-C608-AD8A-C739-3427A35D7EE2}"/>
                </a:ext>
              </a:extLst>
            </p:cNvPr>
            <p:cNvSpPr/>
            <p:nvPr/>
          </p:nvSpPr>
          <p:spPr>
            <a:xfrm>
              <a:off x="7977128" y="1055113"/>
              <a:ext cx="3073593" cy="5260110"/>
            </a:xfrm>
            <a:prstGeom prst="roundRect">
              <a:avLst>
                <a:gd name="adj" fmla="val 50000"/>
              </a:avLst>
            </a:prstGeom>
            <a:blipFill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EB9CAFF-C3E4-38D4-3C29-8FDE423CE66E}"/>
                </a:ext>
              </a:extLst>
            </p:cNvPr>
            <p:cNvSpPr/>
            <p:nvPr/>
          </p:nvSpPr>
          <p:spPr>
            <a:xfrm>
              <a:off x="8854583" y="2181949"/>
              <a:ext cx="1590537" cy="2715491"/>
            </a:xfrm>
            <a:prstGeom prst="roundRect">
              <a:avLst>
                <a:gd name="adj" fmla="val 50000"/>
              </a:avLst>
            </a:prstGeom>
            <a:solidFill>
              <a:srgbClr val="0070C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E9BE48-ED22-B975-3E3B-2E37DB611D15}"/>
                </a:ext>
              </a:extLst>
            </p:cNvPr>
            <p:cNvSpPr txBox="1"/>
            <p:nvPr/>
          </p:nvSpPr>
          <p:spPr>
            <a:xfrm>
              <a:off x="9326578" y="3135772"/>
              <a:ext cx="6465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3</a:t>
              </a:r>
              <a:endParaRPr lang="vi-VN" sz="6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C4F7C4-6C52-9E9B-BC29-ACC29AC790EE}"/>
              </a:ext>
            </a:extLst>
          </p:cNvPr>
          <p:cNvGrpSpPr/>
          <p:nvPr/>
        </p:nvGrpSpPr>
        <p:grpSpPr>
          <a:xfrm>
            <a:off x="544026" y="420595"/>
            <a:ext cx="7616118" cy="1145461"/>
            <a:chOff x="3633773" y="267778"/>
            <a:chExt cx="7616118" cy="114546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A63A6B-57E4-E8A4-37CB-DB6303CC6BF3}"/>
                </a:ext>
              </a:extLst>
            </p:cNvPr>
            <p:cNvSpPr txBox="1"/>
            <p:nvPr/>
          </p:nvSpPr>
          <p:spPr>
            <a:xfrm>
              <a:off x="3949049" y="267778"/>
              <a:ext cx="73008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000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GIẢI PHÁP</a:t>
              </a:r>
            </a:p>
            <a:p>
              <a:pPr algn="just"/>
              <a:r>
                <a:rPr lang="en-US" sz="3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KÝ SỐ QUA </a:t>
              </a:r>
              <a:r>
                <a:rPr lang="en-US" sz="3000" b="1" dirty="0" err="1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endParaRPr lang="vi-VN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AF26426-25E4-5487-DC0E-1FA89E9516DF}"/>
                </a:ext>
              </a:extLst>
            </p:cNvPr>
            <p:cNvGrpSpPr/>
            <p:nvPr/>
          </p:nvGrpSpPr>
          <p:grpSpPr>
            <a:xfrm>
              <a:off x="3633773" y="1319330"/>
              <a:ext cx="7322878" cy="93909"/>
              <a:chOff x="4404368" y="1337114"/>
              <a:chExt cx="7322878" cy="93909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683B0DE-C5AC-BEF1-7BAA-EEAEA3539CE7}"/>
                  </a:ext>
                </a:extLst>
              </p:cNvPr>
              <p:cNvCxnSpPr>
                <a:cxnSpLocks/>
                <a:endCxn id="14" idx="6"/>
              </p:cNvCxnSpPr>
              <p:nvPr/>
            </p:nvCxnSpPr>
            <p:spPr>
              <a:xfrm flipV="1">
                <a:off x="4463045" y="1384069"/>
                <a:ext cx="7264201" cy="0"/>
              </a:xfrm>
              <a:prstGeom prst="line">
                <a:avLst/>
              </a:prstGeom>
              <a:ln w="2857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E758FEC-FA98-D623-225A-FAC83AA77274}"/>
                  </a:ext>
                </a:extLst>
              </p:cNvPr>
              <p:cNvGrpSpPr/>
              <p:nvPr/>
            </p:nvGrpSpPr>
            <p:grpSpPr>
              <a:xfrm>
                <a:off x="4404368" y="1337114"/>
                <a:ext cx="7322878" cy="93909"/>
                <a:chOff x="4404368" y="1337114"/>
                <a:chExt cx="7322878" cy="93909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D00716AB-B6BF-F5C5-9DF8-65AE5BAA9BE6}"/>
                    </a:ext>
                  </a:extLst>
                </p:cNvPr>
                <p:cNvSpPr/>
                <p:nvPr/>
              </p:nvSpPr>
              <p:spPr>
                <a:xfrm>
                  <a:off x="4404368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9E0DFF83-E2D2-97DB-4796-CC65FA58CA08}"/>
                    </a:ext>
                  </a:extLst>
                </p:cNvPr>
                <p:cNvSpPr/>
                <p:nvPr/>
              </p:nvSpPr>
              <p:spPr>
                <a:xfrm>
                  <a:off x="11633337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 dirty="0"/>
                </a:p>
              </p:txBody>
            </p:sp>
          </p:grp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B594C2A-47A7-8E19-6298-015A9D9ED079}"/>
              </a:ext>
            </a:extLst>
          </p:cNvPr>
          <p:cNvGrpSpPr/>
          <p:nvPr/>
        </p:nvGrpSpPr>
        <p:grpSpPr>
          <a:xfrm>
            <a:off x="541244" y="1987648"/>
            <a:ext cx="6614990" cy="769481"/>
            <a:chOff x="532865" y="1973719"/>
            <a:chExt cx="6614990" cy="76948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A8FC3AC-085D-2199-D182-8F772AE9FFF1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32C1B00-E57F-1E0A-52AA-560C769601B8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0731C26B-3A00-356B-FE3E-0D0B54D2CE3C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28" name="Graphic 27" descr="Badge Tick with solid fill">
                <a:extLst>
                  <a:ext uri="{FF2B5EF4-FFF2-40B4-BE49-F238E27FC236}">
                    <a16:creationId xmlns:a16="http://schemas.microsoft.com/office/drawing/2014/main" id="{C7DB3C42-AD74-95A0-2B13-4FD636B06D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53A5D3-C181-ED0D-8720-F1F7F0ECE3B1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QUY TRÌNH KÝ SỐ - GÓC NHÌN TỪ NGƯỜI DÙNG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12ECBF0-4081-6ED8-2A84-3C6102DEF980}"/>
              </a:ext>
            </a:extLst>
          </p:cNvPr>
          <p:cNvGrpSpPr/>
          <p:nvPr/>
        </p:nvGrpSpPr>
        <p:grpSpPr>
          <a:xfrm>
            <a:off x="541244" y="3145493"/>
            <a:ext cx="6614990" cy="769481"/>
            <a:chOff x="532865" y="1973719"/>
            <a:chExt cx="6614990" cy="769481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21D0B8B-B95B-019D-8DAD-EA0C409FE96A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289A64C-F27C-6ED5-65A4-78448A41FE7A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05861850-ACBB-A422-6559-D698452730DD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65" name="Graphic 64" descr="Badge Tick with solid fill">
                <a:extLst>
                  <a:ext uri="{FF2B5EF4-FFF2-40B4-BE49-F238E27FC236}">
                    <a16:creationId xmlns:a16="http://schemas.microsoft.com/office/drawing/2014/main" id="{E6F5FBA0-03E9-57D9-A70E-79E9A8E62E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59C3C7E-B1F0-78A8-0566-1742CB2CF94C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LUỒNG KỸ THUẬT KÝ SỐ QUA </a:t>
              </a:r>
              <a:r>
                <a:rPr lang="en-US" b="1" dirty="0" err="1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VNeID</a:t>
              </a:r>
              <a:endParaRPr lang="en-US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06E192-66FF-00F0-5888-2F4F2829541A}"/>
              </a:ext>
            </a:extLst>
          </p:cNvPr>
          <p:cNvGrpSpPr/>
          <p:nvPr/>
        </p:nvGrpSpPr>
        <p:grpSpPr>
          <a:xfrm>
            <a:off x="541244" y="4303338"/>
            <a:ext cx="7435884" cy="769481"/>
            <a:chOff x="532865" y="1973719"/>
            <a:chExt cx="7435884" cy="76948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70453AF-DA38-8FF5-9C03-D036A35B219F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4F94AF7-1226-F819-08E4-C996C5D0FCF6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17C94829-5871-24BB-AF01-92E0319B673B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20" name="Graphic 19" descr="Badge Tick with solid fill">
                <a:extLst>
                  <a:ext uri="{FF2B5EF4-FFF2-40B4-BE49-F238E27FC236}">
                    <a16:creationId xmlns:a16="http://schemas.microsoft.com/office/drawing/2014/main" id="{A6142436-828C-96B3-5776-8D5AF59DF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61BBD2B-EDAC-A86B-F590-F185961BDB36}"/>
                </a:ext>
              </a:extLst>
            </p:cNvPr>
            <p:cNvSpPr txBox="1"/>
            <p:nvPr/>
          </p:nvSpPr>
          <p:spPr>
            <a:xfrm>
              <a:off x="1432118" y="2173791"/>
              <a:ext cx="6536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SO SÁNH MÔ HÌNH KÝ TRUYỀN THỐNG – KÝ SỐ QUA </a:t>
              </a:r>
              <a:r>
                <a:rPr lang="en-US" b="1" dirty="0" err="1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endParaRPr lang="en-US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9A6A372-431F-6521-DE9F-ACDE62C56D33}"/>
              </a:ext>
            </a:extLst>
          </p:cNvPr>
          <p:cNvGrpSpPr/>
          <p:nvPr/>
        </p:nvGrpSpPr>
        <p:grpSpPr>
          <a:xfrm>
            <a:off x="541244" y="5461184"/>
            <a:ext cx="6614990" cy="769481"/>
            <a:chOff x="532865" y="1973719"/>
            <a:chExt cx="6614990" cy="76948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A7FB1D2-6056-91AE-C387-7C09925DEE42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6DD4E07-52F9-FF2F-D69B-72F63BDAE136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CC412CCC-D987-344E-F5A5-4A2A74C38E47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27" name="Graphic 26" descr="Badge Tick with solid fill">
                <a:extLst>
                  <a:ext uri="{FF2B5EF4-FFF2-40B4-BE49-F238E27FC236}">
                    <a16:creationId xmlns:a16="http://schemas.microsoft.com/office/drawing/2014/main" id="{1E94553B-7DEF-75A8-4B4F-7EA612CE8F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0582634-B8E6-252D-17AC-1490F2514112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LỢI ÍCH VÀ TÍNH CẤP THIẾT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6735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EBF370-B10D-D1F5-7CAB-FC6472B9EA8C}"/>
              </a:ext>
            </a:extLst>
          </p:cNvPr>
          <p:cNvGrpSpPr/>
          <p:nvPr/>
        </p:nvGrpSpPr>
        <p:grpSpPr>
          <a:xfrm>
            <a:off x="376635" y="309627"/>
            <a:ext cx="6614990" cy="769481"/>
            <a:chOff x="532865" y="1973719"/>
            <a:chExt cx="6614990" cy="7694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7BE7C48-31E3-D4D1-E04F-F6D07BC032E3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F895CC1-5002-C8AE-EEA3-4032EECEAD19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3DD8F6F-5730-9835-AD03-594E9C1AE964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7" name="Graphic 6" descr="Badge Tick with solid fill">
                <a:extLst>
                  <a:ext uri="{FF2B5EF4-FFF2-40B4-BE49-F238E27FC236}">
                    <a16:creationId xmlns:a16="http://schemas.microsoft.com/office/drawing/2014/main" id="{1318B501-2B2A-5428-0169-3986CA6688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88CA32-4A65-3F6C-5169-B22A6B61569F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VAI TRÒ CÁC BÊN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2F4153D-1BA3-7CB9-5FAA-25F781632F6D}"/>
              </a:ext>
            </a:extLst>
          </p:cNvPr>
          <p:cNvGrpSpPr/>
          <p:nvPr/>
        </p:nvGrpSpPr>
        <p:grpSpPr>
          <a:xfrm>
            <a:off x="395315" y="1364394"/>
            <a:ext cx="1168515" cy="1232528"/>
            <a:chOff x="552471" y="1366982"/>
            <a:chExt cx="1168515" cy="1232528"/>
          </a:xfrm>
        </p:grpSpPr>
        <p:pic>
          <p:nvPicPr>
            <p:cNvPr id="9" name="Picture 8" descr="A cartoon of a person holding a phone&#10;&#10;AI-generated content may be incorrect.">
              <a:extLst>
                <a:ext uri="{FF2B5EF4-FFF2-40B4-BE49-F238E27FC236}">
                  <a16:creationId xmlns:a16="http://schemas.microsoft.com/office/drawing/2014/main" id="{AC143591-4AD2-C1D7-6C61-7373D4848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893" y="1366982"/>
              <a:ext cx="1027670" cy="94465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EA13729-8B64-D83E-5F99-46B53056E097}"/>
                </a:ext>
              </a:extLst>
            </p:cNvPr>
            <p:cNvSpPr txBox="1"/>
            <p:nvPr/>
          </p:nvSpPr>
          <p:spPr>
            <a:xfrm>
              <a:off x="552471" y="2322511"/>
              <a:ext cx="11685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KHÁCH HÀNG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D33DA15-EECD-9854-D8D4-A05DD1FAE474}"/>
              </a:ext>
            </a:extLst>
          </p:cNvPr>
          <p:cNvGrpSpPr/>
          <p:nvPr/>
        </p:nvGrpSpPr>
        <p:grpSpPr>
          <a:xfrm>
            <a:off x="1720986" y="1366982"/>
            <a:ext cx="3072684" cy="1144721"/>
            <a:chOff x="1720986" y="1366982"/>
            <a:chExt cx="3072684" cy="114472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0DC6E5-FAA4-DC11-11F4-0FAE2E26FC59}"/>
                </a:ext>
              </a:extLst>
            </p:cNvPr>
            <p:cNvSpPr/>
            <p:nvPr/>
          </p:nvSpPr>
          <p:spPr>
            <a:xfrm>
              <a:off x="1720986" y="1366982"/>
              <a:ext cx="3072683" cy="1144721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D019072-3D78-5CAB-20EB-99A2CD6452B8}"/>
                </a:ext>
              </a:extLst>
            </p:cNvPr>
            <p:cNvGrpSpPr/>
            <p:nvPr/>
          </p:nvGrpSpPr>
          <p:grpSpPr>
            <a:xfrm>
              <a:off x="1865472" y="1464227"/>
              <a:ext cx="2928198" cy="307777"/>
              <a:chOff x="396893" y="4027886"/>
              <a:chExt cx="2928198" cy="30777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0FFBEF-1DB5-F2BD-84B6-33D83EC3BFA9}"/>
                  </a:ext>
                </a:extLst>
              </p:cNvPr>
              <p:cNvSpPr txBox="1"/>
              <p:nvPr/>
            </p:nvSpPr>
            <p:spPr>
              <a:xfrm>
                <a:off x="542187" y="4027886"/>
                <a:ext cx="27829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Thực hiện nghiệp vụ cần ký</a:t>
                </a:r>
                <a:r>
                  <a:rPr lang="vi-VN" sz="14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.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06E879F-0861-0657-1115-B06725411A9A}"/>
                  </a:ext>
                </a:extLst>
              </p:cNvPr>
              <p:cNvSpPr/>
              <p:nvPr/>
            </p:nvSpPr>
            <p:spPr>
              <a:xfrm>
                <a:off x="396893" y="4161576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EA3D0A2-AB55-EE1E-304A-E26C7E68F16F}"/>
                </a:ext>
              </a:extLst>
            </p:cNvPr>
            <p:cNvGrpSpPr/>
            <p:nvPr/>
          </p:nvGrpSpPr>
          <p:grpSpPr>
            <a:xfrm>
              <a:off x="1865472" y="1817557"/>
              <a:ext cx="2928198" cy="276999"/>
              <a:chOff x="396893" y="4027886"/>
              <a:chExt cx="2928198" cy="27699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FA58F2-A6CB-979C-2ADC-EE1EC050D517}"/>
                  </a:ext>
                </a:extLst>
              </p:cNvPr>
              <p:cNvSpPr txBox="1"/>
              <p:nvPr/>
            </p:nvSpPr>
            <p:spPr>
              <a:xfrm>
                <a:off x="542187" y="4027886"/>
                <a:ext cx="2782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Xác thực &amp; xác nhận ý chí ký.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94F4B974-C39D-554B-9A4B-9F0176F06D7F}"/>
                  </a:ext>
                </a:extLst>
              </p:cNvPr>
              <p:cNvSpPr/>
              <p:nvPr/>
            </p:nvSpPr>
            <p:spPr>
              <a:xfrm>
                <a:off x="396893" y="4161576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C5320C5-50F6-0C6C-9107-5BAD0204AB37}"/>
                </a:ext>
              </a:extLst>
            </p:cNvPr>
            <p:cNvGrpSpPr/>
            <p:nvPr/>
          </p:nvGrpSpPr>
          <p:grpSpPr>
            <a:xfrm>
              <a:off x="1865472" y="2140108"/>
              <a:ext cx="2928198" cy="276999"/>
              <a:chOff x="396893" y="4027886"/>
              <a:chExt cx="2928198" cy="27699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DFCD4B-4C2C-3884-0D94-7857EE285E5B}"/>
                  </a:ext>
                </a:extLst>
              </p:cNvPr>
              <p:cNvSpPr txBox="1"/>
              <p:nvPr/>
            </p:nvSpPr>
            <p:spPr>
              <a:xfrm>
                <a:off x="542187" y="4027886"/>
                <a:ext cx="2782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Không quản lý khóa ký.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0DD6C8C-8C99-DB0C-DF8F-D431132722B8}"/>
                  </a:ext>
                </a:extLst>
              </p:cNvPr>
              <p:cNvSpPr/>
              <p:nvPr/>
            </p:nvSpPr>
            <p:spPr>
              <a:xfrm>
                <a:off x="396893" y="4161576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C9BC15E-D95C-7451-2D60-CF07310F3FF1}"/>
              </a:ext>
            </a:extLst>
          </p:cNvPr>
          <p:cNvGrpSpPr/>
          <p:nvPr/>
        </p:nvGrpSpPr>
        <p:grpSpPr>
          <a:xfrm>
            <a:off x="227927" y="2890573"/>
            <a:ext cx="1374319" cy="1361611"/>
            <a:chOff x="462140" y="2799582"/>
            <a:chExt cx="1374319" cy="1361611"/>
          </a:xfrm>
        </p:grpSpPr>
        <p:pic>
          <p:nvPicPr>
            <p:cNvPr id="22" name="Picture 21" descr="A building with a sign on it&#10;&#10;AI-generated content may be incorrect.">
              <a:extLst>
                <a:ext uri="{FF2B5EF4-FFF2-40B4-BE49-F238E27FC236}">
                  <a16:creationId xmlns:a16="http://schemas.microsoft.com/office/drawing/2014/main" id="{10CEA871-E519-8FC9-5DC5-57902AE6F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7" r="20567"/>
            <a:stretch>
              <a:fillRect/>
            </a:stretch>
          </p:blipFill>
          <p:spPr>
            <a:xfrm>
              <a:off x="641436" y="2799582"/>
              <a:ext cx="1015726" cy="108461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22A093-064E-14E5-A94E-F3F7159B5242}"/>
                </a:ext>
              </a:extLst>
            </p:cNvPr>
            <p:cNvSpPr txBox="1"/>
            <p:nvPr/>
          </p:nvSpPr>
          <p:spPr>
            <a:xfrm>
              <a:off x="462140" y="3884194"/>
              <a:ext cx="13743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NGÂN HÀNG</a:t>
              </a:r>
              <a:endParaRPr lang="vi-VN" sz="1200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353EE95-BB57-EF77-8B62-1B9361D96D73}"/>
              </a:ext>
            </a:extLst>
          </p:cNvPr>
          <p:cNvGrpSpPr/>
          <p:nvPr/>
        </p:nvGrpSpPr>
        <p:grpSpPr>
          <a:xfrm>
            <a:off x="1720985" y="2877972"/>
            <a:ext cx="3072684" cy="1468326"/>
            <a:chOff x="1333060" y="2877972"/>
            <a:chExt cx="3072684" cy="146832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AD693FF-8557-81B1-880C-1D6A206E35B5}"/>
                </a:ext>
              </a:extLst>
            </p:cNvPr>
            <p:cNvGrpSpPr/>
            <p:nvPr/>
          </p:nvGrpSpPr>
          <p:grpSpPr>
            <a:xfrm>
              <a:off x="1333060" y="2877972"/>
              <a:ext cx="3072684" cy="1468326"/>
              <a:chOff x="1485461" y="1519382"/>
              <a:chExt cx="3072684" cy="1468326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64A162F-AD81-57F0-07DA-57C31DF3FA42}"/>
                  </a:ext>
                </a:extLst>
              </p:cNvPr>
              <p:cNvSpPr/>
              <p:nvPr/>
            </p:nvSpPr>
            <p:spPr>
              <a:xfrm>
                <a:off x="1485461" y="1519382"/>
                <a:ext cx="3072683" cy="1468326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12000"/>
                    </a:schemeClr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25825CE-03A2-5480-6345-E3AD20DCC79D}"/>
                  </a:ext>
                </a:extLst>
              </p:cNvPr>
              <p:cNvGrpSpPr/>
              <p:nvPr/>
            </p:nvGrpSpPr>
            <p:grpSpPr>
              <a:xfrm>
                <a:off x="1629947" y="1616627"/>
                <a:ext cx="2928198" cy="276999"/>
                <a:chOff x="396893" y="4027886"/>
                <a:chExt cx="2928198" cy="276999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B8D25C2-2D49-2933-DC0B-C80229A7261A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27829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Khởi tạo nghiệp vụ.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42FD44D-5B39-1306-556D-FBCBC0500550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3A57B8AC-A6ED-EFE5-9CEB-3F38D3605CA6}"/>
                  </a:ext>
                </a:extLst>
              </p:cNvPr>
              <p:cNvGrpSpPr/>
              <p:nvPr/>
            </p:nvGrpSpPr>
            <p:grpSpPr>
              <a:xfrm>
                <a:off x="1629947" y="1969957"/>
                <a:ext cx="2928198" cy="276999"/>
                <a:chOff x="396893" y="4027886"/>
                <a:chExt cx="2928198" cy="276999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C9EB1E58-397D-06B6-FC9C-A6FABAF34BF0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27829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Xác định nghiệp vụ cần ký số.</a:t>
                  </a: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FE1C0E36-A7D8-173A-F285-8CF430965D6E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99DAD85-015A-8EE1-2E66-07BF7EF96904}"/>
                  </a:ext>
                </a:extLst>
              </p:cNvPr>
              <p:cNvGrpSpPr/>
              <p:nvPr/>
            </p:nvGrpSpPr>
            <p:grpSpPr>
              <a:xfrm>
                <a:off x="1629947" y="2292508"/>
                <a:ext cx="2928198" cy="276999"/>
                <a:chOff x="396893" y="4027886"/>
                <a:chExt cx="2928198" cy="276999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4E9D11AF-042A-FA9F-7FBE-A04CF1427278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27829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Nhận &amp; lưu kết quả ký.</a:t>
                  </a: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CDC2C47F-7EAB-44C7-EA40-92F25982C8B7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1B9649B-C6A3-C84F-5B77-159364A4C641}"/>
                </a:ext>
              </a:extLst>
            </p:cNvPr>
            <p:cNvSpPr txBox="1"/>
            <p:nvPr/>
          </p:nvSpPr>
          <p:spPr>
            <a:xfrm>
              <a:off x="1622840" y="3960754"/>
              <a:ext cx="27829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Hoàn tất giao dịch.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2D277BB-5EE5-CE44-99FC-49EB4ED82E49}"/>
                </a:ext>
              </a:extLst>
            </p:cNvPr>
            <p:cNvSpPr/>
            <p:nvPr/>
          </p:nvSpPr>
          <p:spPr>
            <a:xfrm>
              <a:off x="1477546" y="4094444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C83C12C-2749-FCA3-26E4-3A89B8C3FD32}"/>
              </a:ext>
            </a:extLst>
          </p:cNvPr>
          <p:cNvGrpSpPr/>
          <p:nvPr/>
        </p:nvGrpSpPr>
        <p:grpSpPr>
          <a:xfrm>
            <a:off x="345674" y="5068405"/>
            <a:ext cx="1267796" cy="632977"/>
            <a:chOff x="334450" y="4890416"/>
            <a:chExt cx="1267796" cy="63297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A471040-4C06-4794-1638-FBFE5EEBB1ED}"/>
                </a:ext>
              </a:extLst>
            </p:cNvPr>
            <p:cNvSpPr txBox="1"/>
            <p:nvPr/>
          </p:nvSpPr>
          <p:spPr>
            <a:xfrm>
              <a:off x="353957" y="5246394"/>
              <a:ext cx="1228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MOBILE-ID</a:t>
              </a:r>
              <a:endParaRPr lang="vi-VN" sz="1200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38" name="Picture 3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76AECED4-BBA4-FFED-4513-4AF361342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450" y="4890416"/>
              <a:ext cx="1267796" cy="25398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1EC6525-0ABD-3A91-17ED-8D6D9A4A9750}"/>
              </a:ext>
            </a:extLst>
          </p:cNvPr>
          <p:cNvGrpSpPr/>
          <p:nvPr/>
        </p:nvGrpSpPr>
        <p:grpSpPr>
          <a:xfrm>
            <a:off x="1720985" y="4611768"/>
            <a:ext cx="3362462" cy="1468326"/>
            <a:chOff x="1333060" y="2877972"/>
            <a:chExt cx="3362462" cy="1468326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AB5B770-F270-6F8B-63C3-510EC1595FEC}"/>
                </a:ext>
              </a:extLst>
            </p:cNvPr>
            <p:cNvGrpSpPr/>
            <p:nvPr/>
          </p:nvGrpSpPr>
          <p:grpSpPr>
            <a:xfrm>
              <a:off x="1333060" y="2877972"/>
              <a:ext cx="3362462" cy="1468326"/>
              <a:chOff x="1485461" y="1519382"/>
              <a:chExt cx="3362462" cy="1468326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743FEE9-8DA9-1725-D9A9-76BF18F82296}"/>
                  </a:ext>
                </a:extLst>
              </p:cNvPr>
              <p:cNvSpPr/>
              <p:nvPr/>
            </p:nvSpPr>
            <p:spPr>
              <a:xfrm>
                <a:off x="1485461" y="1519382"/>
                <a:ext cx="3362462" cy="1468326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12000"/>
                    </a:schemeClr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5B3044A6-4BEA-3CE2-B90F-0DA125BBE2E2}"/>
                  </a:ext>
                </a:extLst>
              </p:cNvPr>
              <p:cNvGrpSpPr/>
              <p:nvPr/>
            </p:nvGrpSpPr>
            <p:grpSpPr>
              <a:xfrm>
                <a:off x="1629947" y="1616627"/>
                <a:ext cx="2928198" cy="276999"/>
                <a:chOff x="396893" y="4027886"/>
                <a:chExt cx="2928198" cy="276999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CD51D7B0-E330-D979-3710-8A079CB8F356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27829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Lớp trải nghiệm ký số.</a:t>
                  </a: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64DFAA5C-F710-5F56-D0BC-A76E14D43819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010567F8-5103-59CB-A45E-BD0CD29B6E74}"/>
                  </a:ext>
                </a:extLst>
              </p:cNvPr>
              <p:cNvGrpSpPr/>
              <p:nvPr/>
            </p:nvGrpSpPr>
            <p:grpSpPr>
              <a:xfrm>
                <a:off x="1629947" y="1969957"/>
                <a:ext cx="2928198" cy="276999"/>
                <a:chOff x="396893" y="4027886"/>
                <a:chExt cx="2928198" cy="276999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AD70767-6CC6-2037-E185-4B371EDD2BF6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27829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Hiển thị tài liệu cần ký.</a:t>
                  </a: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D6EF4D50-3ECA-F805-3EBC-4C57B3766ED4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FC4D57E-6FEF-5A14-73FC-B2FBBF8C1781}"/>
                  </a:ext>
                </a:extLst>
              </p:cNvPr>
              <p:cNvGrpSpPr/>
              <p:nvPr/>
            </p:nvGrpSpPr>
            <p:grpSpPr>
              <a:xfrm>
                <a:off x="1629947" y="2292508"/>
                <a:ext cx="3217976" cy="276999"/>
                <a:chOff x="396893" y="4027886"/>
                <a:chExt cx="3217976" cy="276999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095BFA70-87B0-EB14-E92C-33028A20D583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307268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Điều phối luồng ký (Signing Orchestration).</a:t>
                  </a: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92A37C39-BD99-BC36-E24B-1AC356F3C140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97CB65-D0F6-E28A-8BEE-D37AB8F9DB19}"/>
                </a:ext>
              </a:extLst>
            </p:cNvPr>
            <p:cNvSpPr txBox="1"/>
            <p:nvPr/>
          </p:nvSpPr>
          <p:spPr>
            <a:xfrm>
              <a:off x="1622840" y="3960754"/>
              <a:ext cx="27829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Thu thập consent người dùng.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20DADEF-E3B6-2EEE-9DC9-EBB7F4C83641}"/>
                </a:ext>
              </a:extLst>
            </p:cNvPr>
            <p:cNvSpPr/>
            <p:nvPr/>
          </p:nvSpPr>
          <p:spPr>
            <a:xfrm>
              <a:off x="1477546" y="4094444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9C131F1-80B2-A35D-2034-81102FAC1D96}"/>
              </a:ext>
            </a:extLst>
          </p:cNvPr>
          <p:cNvGrpSpPr/>
          <p:nvPr/>
        </p:nvGrpSpPr>
        <p:grpSpPr>
          <a:xfrm>
            <a:off x="5697904" y="1012540"/>
            <a:ext cx="1508795" cy="1648362"/>
            <a:chOff x="5627316" y="898909"/>
            <a:chExt cx="1508795" cy="1648362"/>
          </a:xfrm>
        </p:grpSpPr>
        <p:pic>
          <p:nvPicPr>
            <p:cNvPr id="54" name="Picture 53" descr="A cellphone with a pen and a shield&#10;&#10;AI-generated content may be incorrect.">
              <a:extLst>
                <a:ext uri="{FF2B5EF4-FFF2-40B4-BE49-F238E27FC236}">
                  <a16:creationId xmlns:a16="http://schemas.microsoft.com/office/drawing/2014/main" id="{C15A6E03-31B4-FED2-5043-021F6A8AF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475"/>
            <a:stretch>
              <a:fillRect/>
            </a:stretch>
          </p:blipFill>
          <p:spPr>
            <a:xfrm>
              <a:off x="5627316" y="898909"/>
              <a:ext cx="1508795" cy="1389469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50AA3AE-181B-ABBA-952E-2DF82BA6DA41}"/>
                </a:ext>
              </a:extLst>
            </p:cNvPr>
            <p:cNvSpPr txBox="1"/>
            <p:nvPr/>
          </p:nvSpPr>
          <p:spPr>
            <a:xfrm>
              <a:off x="5694554" y="2270272"/>
              <a:ext cx="13743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RSHUB</a:t>
              </a:r>
              <a:endParaRPr lang="vi-VN" sz="1200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82319DB-2D0A-D89C-0DBF-38FC4950F496}"/>
              </a:ext>
            </a:extLst>
          </p:cNvPr>
          <p:cNvGrpSpPr/>
          <p:nvPr/>
        </p:nvGrpSpPr>
        <p:grpSpPr>
          <a:xfrm>
            <a:off x="7496477" y="4624602"/>
            <a:ext cx="3362462" cy="1468326"/>
            <a:chOff x="1333060" y="2877972"/>
            <a:chExt cx="3362462" cy="1468326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CC7D438-FD66-A2EA-42CD-2A26DC8CF4A5}"/>
                </a:ext>
              </a:extLst>
            </p:cNvPr>
            <p:cNvGrpSpPr/>
            <p:nvPr/>
          </p:nvGrpSpPr>
          <p:grpSpPr>
            <a:xfrm>
              <a:off x="1333060" y="2877972"/>
              <a:ext cx="3362462" cy="1468326"/>
              <a:chOff x="1485461" y="1519382"/>
              <a:chExt cx="3362462" cy="1468326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9C19D560-1D7D-FBB2-BAF7-98F6AAF17877}"/>
                  </a:ext>
                </a:extLst>
              </p:cNvPr>
              <p:cNvSpPr/>
              <p:nvPr/>
            </p:nvSpPr>
            <p:spPr>
              <a:xfrm>
                <a:off x="1485461" y="1519382"/>
                <a:ext cx="3362462" cy="1468326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12000"/>
                    </a:schemeClr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A66DA4F2-A671-C5E1-6CAC-C0040A188D0D}"/>
                  </a:ext>
                </a:extLst>
              </p:cNvPr>
              <p:cNvGrpSpPr/>
              <p:nvPr/>
            </p:nvGrpSpPr>
            <p:grpSpPr>
              <a:xfrm>
                <a:off x="1629947" y="1616627"/>
                <a:ext cx="2928198" cy="276999"/>
                <a:chOff x="396893" y="4027886"/>
                <a:chExt cx="2928198" cy="276999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9328EAAC-7C2E-E673-1D52-403EF8B64496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27829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Nhà cung cấp chữ ký số từ xa</a:t>
                  </a: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2CA45796-BC49-210D-2B73-B511FA5A1EBE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E46DFD8F-5764-2841-37A6-EBF896A7FDB0}"/>
                  </a:ext>
                </a:extLst>
              </p:cNvPr>
              <p:cNvGrpSpPr/>
              <p:nvPr/>
            </p:nvGrpSpPr>
            <p:grpSpPr>
              <a:xfrm>
                <a:off x="1629947" y="1969957"/>
                <a:ext cx="2928198" cy="276999"/>
                <a:chOff x="396893" y="4027886"/>
                <a:chExt cx="2928198" cy="276999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EE51936E-9492-1787-08B4-2BB410568A4D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27829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Quản lý khóa ký trong HSM</a:t>
                  </a: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7414150-3AD3-E312-9286-D27502ADFD59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87C8B684-3A40-EA78-B7F3-BCFB71778231}"/>
                  </a:ext>
                </a:extLst>
              </p:cNvPr>
              <p:cNvGrpSpPr/>
              <p:nvPr/>
            </p:nvGrpSpPr>
            <p:grpSpPr>
              <a:xfrm>
                <a:off x="1629947" y="2292508"/>
                <a:ext cx="3217976" cy="276999"/>
                <a:chOff x="396893" y="4027886"/>
                <a:chExt cx="3217976" cy="276999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9DBE35D-4639-CDEF-7BB1-1743EC8C593A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307268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Tạo chữ ký số cá nhân</a:t>
                  </a: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3B04F431-9946-3EE6-07AC-B0EC4477FF27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F839B5-0693-127A-376F-81730704A9B8}"/>
                </a:ext>
              </a:extLst>
            </p:cNvPr>
            <p:cNvSpPr txBox="1"/>
            <p:nvPr/>
          </p:nvSpPr>
          <p:spPr>
            <a:xfrm>
              <a:off x="1622840" y="3960754"/>
              <a:ext cx="27829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Cấp chứng thư số hợp lệ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191B1C6-10A3-1A4A-FBD5-CCBE4E554156}"/>
                </a:ext>
              </a:extLst>
            </p:cNvPr>
            <p:cNvSpPr/>
            <p:nvPr/>
          </p:nvSpPr>
          <p:spPr>
            <a:xfrm>
              <a:off x="1477546" y="4094444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AB9A02C-79A0-7FEA-6906-3192B9640B6B}"/>
              </a:ext>
            </a:extLst>
          </p:cNvPr>
          <p:cNvGrpSpPr/>
          <p:nvPr/>
        </p:nvGrpSpPr>
        <p:grpSpPr>
          <a:xfrm>
            <a:off x="5767024" y="3052828"/>
            <a:ext cx="1439675" cy="1254196"/>
            <a:chOff x="5767024" y="2981692"/>
            <a:chExt cx="1439675" cy="1254196"/>
          </a:xfrm>
        </p:grpSpPr>
        <p:pic>
          <p:nvPicPr>
            <p:cNvPr id="74" name="Picture 73" descr="A cellphone with a red background&#10;&#10;AI-generated content may be incorrect.">
              <a:extLst>
                <a:ext uri="{FF2B5EF4-FFF2-40B4-BE49-F238E27FC236}">
                  <a16:creationId xmlns:a16="http://schemas.microsoft.com/office/drawing/2014/main" id="{BDE35421-0F78-5C83-CA6D-9DE59DA29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9702" y="2981692"/>
              <a:ext cx="1374319" cy="915855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5AD458B-9A20-F84B-CD3D-7E8FC69DE4AA}"/>
                </a:ext>
              </a:extLst>
            </p:cNvPr>
            <p:cNvSpPr txBox="1"/>
            <p:nvPr/>
          </p:nvSpPr>
          <p:spPr>
            <a:xfrm>
              <a:off x="5767024" y="3928111"/>
              <a:ext cx="14396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endParaRPr lang="vi-VN" sz="1400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AC6FF5A-3C87-8174-FB8B-2C45294BA53B}"/>
              </a:ext>
            </a:extLst>
          </p:cNvPr>
          <p:cNvGrpSpPr/>
          <p:nvPr/>
        </p:nvGrpSpPr>
        <p:grpSpPr>
          <a:xfrm>
            <a:off x="7504391" y="3095554"/>
            <a:ext cx="3072684" cy="1144721"/>
            <a:chOff x="1720986" y="1366982"/>
            <a:chExt cx="3072684" cy="1144721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C22D9E2F-678C-1420-B9B3-534B13842E3E}"/>
                </a:ext>
              </a:extLst>
            </p:cNvPr>
            <p:cNvSpPr/>
            <p:nvPr/>
          </p:nvSpPr>
          <p:spPr>
            <a:xfrm>
              <a:off x="1720986" y="1366982"/>
              <a:ext cx="3072683" cy="1144721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B740300-4D5A-2C57-16A4-3E226ADD3612}"/>
                </a:ext>
              </a:extLst>
            </p:cNvPr>
            <p:cNvGrpSpPr/>
            <p:nvPr/>
          </p:nvGrpSpPr>
          <p:grpSpPr>
            <a:xfrm>
              <a:off x="1865472" y="1464227"/>
              <a:ext cx="2928198" cy="307777"/>
              <a:chOff x="396893" y="4027886"/>
              <a:chExt cx="2928198" cy="307777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B37687B-48AB-5882-BA58-90088E35BBC2}"/>
                  </a:ext>
                </a:extLst>
              </p:cNvPr>
              <p:cNvSpPr txBox="1"/>
              <p:nvPr/>
            </p:nvSpPr>
            <p:spPr>
              <a:xfrm>
                <a:off x="542187" y="4027886"/>
                <a:ext cx="27829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Định danh điện tử quốc gia</a:t>
                </a:r>
                <a:r>
                  <a:rPr lang="vi-VN" sz="14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.</a:t>
                </a: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8C93C9A9-4A4C-D559-84C8-76DB3A6F5EB8}"/>
                  </a:ext>
                </a:extLst>
              </p:cNvPr>
              <p:cNvSpPr/>
              <p:nvPr/>
            </p:nvSpPr>
            <p:spPr>
              <a:xfrm>
                <a:off x="396893" y="4161576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74B1389E-1481-72FD-ECF2-3B90F11381B6}"/>
                </a:ext>
              </a:extLst>
            </p:cNvPr>
            <p:cNvGrpSpPr/>
            <p:nvPr/>
          </p:nvGrpSpPr>
          <p:grpSpPr>
            <a:xfrm>
              <a:off x="1865472" y="1817557"/>
              <a:ext cx="2928198" cy="276999"/>
              <a:chOff x="396893" y="4027886"/>
              <a:chExt cx="2928198" cy="276999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63A8BD9-0166-6733-6263-1E4DDC45A267}"/>
                  </a:ext>
                </a:extLst>
              </p:cNvPr>
              <p:cNvSpPr txBox="1"/>
              <p:nvPr/>
            </p:nvSpPr>
            <p:spPr>
              <a:xfrm>
                <a:off x="542187" y="4027886"/>
                <a:ext cx="2782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Xác thực công dân.</a:t>
                </a: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27124D22-082F-5992-3A02-71066AEC4ECB}"/>
                  </a:ext>
                </a:extLst>
              </p:cNvPr>
              <p:cNvSpPr/>
              <p:nvPr/>
            </p:nvSpPr>
            <p:spPr>
              <a:xfrm>
                <a:off x="396893" y="4161576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21BD0FC-362D-46CD-672D-20C725423972}"/>
                </a:ext>
              </a:extLst>
            </p:cNvPr>
            <p:cNvGrpSpPr/>
            <p:nvPr/>
          </p:nvGrpSpPr>
          <p:grpSpPr>
            <a:xfrm>
              <a:off x="1865472" y="2140108"/>
              <a:ext cx="2928198" cy="276999"/>
              <a:chOff x="396893" y="4027886"/>
              <a:chExt cx="2928198" cy="276999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25E1650-164E-FD4B-5BF5-96CC3CE93A57}"/>
                  </a:ext>
                </a:extLst>
              </p:cNvPr>
              <p:cNvSpPr txBox="1"/>
              <p:nvPr/>
            </p:nvSpPr>
            <p:spPr>
              <a:xfrm>
                <a:off x="542187" y="4027886"/>
                <a:ext cx="2782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Xác nhận danh tính &amp; ý chí.</a:t>
                </a: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0D9F1C00-A4B7-EFC7-6CD7-6C213486DB25}"/>
                  </a:ext>
                </a:extLst>
              </p:cNvPr>
              <p:cNvSpPr/>
              <p:nvPr/>
            </p:nvSpPr>
            <p:spPr>
              <a:xfrm>
                <a:off x="396893" y="4161576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3DC8B6A-21AE-C887-C921-15087FDF4BD6}"/>
              </a:ext>
            </a:extLst>
          </p:cNvPr>
          <p:cNvGrpSpPr/>
          <p:nvPr/>
        </p:nvGrpSpPr>
        <p:grpSpPr>
          <a:xfrm>
            <a:off x="5878639" y="4594213"/>
            <a:ext cx="1295382" cy="1469061"/>
            <a:chOff x="5878639" y="4594213"/>
            <a:chExt cx="1295382" cy="146906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9DF1564-EACD-F48C-53D8-EFBF8BA4A71E}"/>
                </a:ext>
              </a:extLst>
            </p:cNvPr>
            <p:cNvSpPr txBox="1"/>
            <p:nvPr/>
          </p:nvSpPr>
          <p:spPr>
            <a:xfrm>
              <a:off x="5959448" y="5755497"/>
              <a:ext cx="1133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RSSP (CA)</a:t>
              </a:r>
            </a:p>
          </p:txBody>
        </p:sp>
        <p:pic>
          <p:nvPicPr>
            <p:cNvPr id="91" name="Picture 90" descr="A collage of different images of different types of computers&#10;&#10;AI-generated content may be incorrect.">
              <a:extLst>
                <a:ext uri="{FF2B5EF4-FFF2-40B4-BE49-F238E27FC236}">
                  <a16:creationId xmlns:a16="http://schemas.microsoft.com/office/drawing/2014/main" id="{3B1A8A56-25B1-9C57-6FD6-D7A26396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15" t="3637" b="55150"/>
            <a:stretch>
              <a:fillRect/>
            </a:stretch>
          </p:blipFill>
          <p:spPr>
            <a:xfrm>
              <a:off x="5878639" y="4594213"/>
              <a:ext cx="1295382" cy="1141086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FCB6969-7A9C-03AF-CA53-043DA9D9ADAA}"/>
              </a:ext>
            </a:extLst>
          </p:cNvPr>
          <p:cNvGrpSpPr/>
          <p:nvPr/>
        </p:nvGrpSpPr>
        <p:grpSpPr>
          <a:xfrm>
            <a:off x="7504391" y="1405484"/>
            <a:ext cx="3362462" cy="1468326"/>
            <a:chOff x="1333060" y="2877972"/>
            <a:chExt cx="3362462" cy="1468326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66454F9B-E0D0-9018-9E7C-8C0ED28162B3}"/>
                </a:ext>
              </a:extLst>
            </p:cNvPr>
            <p:cNvGrpSpPr/>
            <p:nvPr/>
          </p:nvGrpSpPr>
          <p:grpSpPr>
            <a:xfrm>
              <a:off x="1333060" y="2877972"/>
              <a:ext cx="3362462" cy="1468326"/>
              <a:chOff x="1485461" y="1519382"/>
              <a:chExt cx="3362462" cy="1468326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468D31A-63D3-71A9-8BD6-DF43C4CB24D8}"/>
                  </a:ext>
                </a:extLst>
              </p:cNvPr>
              <p:cNvSpPr/>
              <p:nvPr/>
            </p:nvSpPr>
            <p:spPr>
              <a:xfrm>
                <a:off x="1485461" y="1519382"/>
                <a:ext cx="3362462" cy="1468326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12000"/>
                    </a:schemeClr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04FF8FDC-B494-D8B2-F282-B79062ADFD6D}"/>
                  </a:ext>
                </a:extLst>
              </p:cNvPr>
              <p:cNvGrpSpPr/>
              <p:nvPr/>
            </p:nvGrpSpPr>
            <p:grpSpPr>
              <a:xfrm>
                <a:off x="1629947" y="1616627"/>
                <a:ext cx="2928198" cy="276999"/>
                <a:chOff x="396893" y="4027886"/>
                <a:chExt cx="2928198" cy="276999"/>
              </a:xfrm>
            </p:grpSpPr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F95A3D71-3718-87C7-D0AB-034FF03E4201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27829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Đóng vai trò trung tâm</a:t>
                  </a:r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80618515-105D-8F33-FC34-582C743AD27B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A06BBF-49E2-3904-2AF9-8BCF1548B2CA}"/>
                  </a:ext>
                </a:extLst>
              </p:cNvPr>
              <p:cNvGrpSpPr/>
              <p:nvPr/>
            </p:nvGrpSpPr>
            <p:grpSpPr>
              <a:xfrm>
                <a:off x="1629947" y="1969957"/>
                <a:ext cx="2928198" cy="276999"/>
                <a:chOff x="396893" y="4027886"/>
                <a:chExt cx="2928198" cy="276999"/>
              </a:xfrm>
            </p:grpSpPr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AD5EF6B4-4D86-B5A8-6570-88C40128BB48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27829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Kết nối các bên định danh &amp; ký</a:t>
                  </a: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37DBAC9F-59C7-5FEF-19B8-660AFACC0326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97C823E6-7912-A2FD-800C-C4282BB71631}"/>
                  </a:ext>
                </a:extLst>
              </p:cNvPr>
              <p:cNvGrpSpPr/>
              <p:nvPr/>
            </p:nvGrpSpPr>
            <p:grpSpPr>
              <a:xfrm>
                <a:off x="1629947" y="2292508"/>
                <a:ext cx="3217976" cy="276999"/>
                <a:chOff x="396893" y="4027886"/>
                <a:chExt cx="3217976" cy="276999"/>
              </a:xfrm>
            </p:grpSpPr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1D686E64-165F-A476-4685-01492F8D75D6}"/>
                    </a:ext>
                  </a:extLst>
                </p:cNvPr>
                <p:cNvSpPr txBox="1"/>
                <p:nvPr/>
              </p:nvSpPr>
              <p:spPr>
                <a:xfrm>
                  <a:off x="542187" y="4027886"/>
                  <a:ext cx="307268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Chuẩn hóa yêu cầu ký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D383D9F8-9E29-904D-DAC4-B42ABF15FD38}"/>
                    </a:ext>
                  </a:extLst>
                </p:cNvPr>
                <p:cNvSpPr/>
                <p:nvPr/>
              </p:nvSpPr>
              <p:spPr>
                <a:xfrm>
                  <a:off x="396893" y="416157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756F9C3-4CB7-8CA3-5EF7-C5284DC48687}"/>
                </a:ext>
              </a:extLst>
            </p:cNvPr>
            <p:cNvSpPr txBox="1"/>
            <p:nvPr/>
          </p:nvSpPr>
          <p:spPr>
            <a:xfrm>
              <a:off x="1622840" y="3960754"/>
              <a:ext cx="27829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Quản lý bằng chứng ký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34B96DA1-A38C-84AE-A926-A703A4555542}"/>
                </a:ext>
              </a:extLst>
            </p:cNvPr>
            <p:cNvSpPr/>
            <p:nvPr/>
          </p:nvSpPr>
          <p:spPr>
            <a:xfrm>
              <a:off x="1477546" y="4094444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381815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990A7244-CE5C-1F96-6C68-2677F2EB253F}"/>
              </a:ext>
            </a:extLst>
          </p:cNvPr>
          <p:cNvSpPr/>
          <p:nvPr/>
        </p:nvSpPr>
        <p:spPr>
          <a:xfrm rot="16200000">
            <a:off x="5004653" y="-5025248"/>
            <a:ext cx="2182698" cy="12192003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  <a:gd name="connsiteX0" fmla="*/ 4662231 w 4662231"/>
              <a:gd name="connsiteY0" fmla="*/ 0 h 8063346"/>
              <a:gd name="connsiteX1" fmla="*/ 4662231 w 4662231"/>
              <a:gd name="connsiteY1" fmla="*/ 8063346 h 8063346"/>
              <a:gd name="connsiteX2" fmla="*/ 630558 w 4662231"/>
              <a:gd name="connsiteY2" fmla="*/ 4031673 h 8063346"/>
              <a:gd name="connsiteX3" fmla="*/ 4662231 w 4662231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2231" h="8063346">
                <a:moveTo>
                  <a:pt x="4662231" y="0"/>
                </a:moveTo>
                <a:lnTo>
                  <a:pt x="4662231" y="8063346"/>
                </a:lnTo>
                <a:cubicBezTo>
                  <a:pt x="2435599" y="8063346"/>
                  <a:pt x="2807509" y="6176413"/>
                  <a:pt x="630558" y="4031673"/>
                </a:cubicBezTo>
                <a:cubicBezTo>
                  <a:pt x="-1546393" y="1886933"/>
                  <a:pt x="2435599" y="0"/>
                  <a:pt x="4662231" y="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0D8D9D-8047-AA53-9071-79823EB2489A}"/>
              </a:ext>
            </a:extLst>
          </p:cNvPr>
          <p:cNvGrpSpPr/>
          <p:nvPr/>
        </p:nvGrpSpPr>
        <p:grpSpPr>
          <a:xfrm>
            <a:off x="432053" y="5805264"/>
            <a:ext cx="6614990" cy="769481"/>
            <a:chOff x="532865" y="1973719"/>
            <a:chExt cx="6614990" cy="7694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E85E04-9506-F699-4E1A-B8B72E06FF9C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9188898-F17B-FD7D-8E45-80B11B39CC2E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5E724145-4C54-8FF0-8915-AD1CC757FAFA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8" name="Graphic 7" descr="Badge Tick with solid fill">
                <a:extLst>
                  <a:ext uri="{FF2B5EF4-FFF2-40B4-BE49-F238E27FC236}">
                    <a16:creationId xmlns:a16="http://schemas.microsoft.com/office/drawing/2014/main" id="{DDB78BDE-6E1F-7114-D663-9F9A8764BC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1750952-D9E9-3BFC-9CA8-FB3210198310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QUY TRÌNH KÝ SỐ - GÓC NHÌN TỪ NGƯỜI DÙNG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22363D3-9C2F-11F6-2EB3-AC7A105FDF7B}"/>
              </a:ext>
            </a:extLst>
          </p:cNvPr>
          <p:cNvGrpSpPr/>
          <p:nvPr/>
        </p:nvGrpSpPr>
        <p:grpSpPr>
          <a:xfrm>
            <a:off x="216819" y="1235331"/>
            <a:ext cx="3588018" cy="4076279"/>
            <a:chOff x="458940" y="1235237"/>
            <a:chExt cx="3588018" cy="4076279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763E5319-0847-1382-9F05-A3C3B0377D8C}"/>
                </a:ext>
              </a:extLst>
            </p:cNvPr>
            <p:cNvGrpSpPr/>
            <p:nvPr/>
          </p:nvGrpSpPr>
          <p:grpSpPr>
            <a:xfrm>
              <a:off x="458940" y="3171307"/>
              <a:ext cx="3588018" cy="2140209"/>
              <a:chOff x="168083" y="4031990"/>
              <a:chExt cx="3588018" cy="2140209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847A30A1-1511-F162-5411-E311CFEE017A}"/>
                  </a:ext>
                </a:extLst>
              </p:cNvPr>
              <p:cNvSpPr/>
              <p:nvPr/>
            </p:nvSpPr>
            <p:spPr>
              <a:xfrm>
                <a:off x="168084" y="4031990"/>
                <a:ext cx="3588017" cy="214020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EB128E0-63C6-7FCC-D685-6D7A4FEC61BC}"/>
                  </a:ext>
                </a:extLst>
              </p:cNvPr>
              <p:cNvSpPr txBox="1"/>
              <p:nvPr/>
            </p:nvSpPr>
            <p:spPr>
              <a:xfrm>
                <a:off x="168083" y="4392456"/>
                <a:ext cx="35880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1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PHÁT SINH NGHIỆP VỤ CẦN KÝ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E300787-5D84-4D35-DC45-C758D7F860C0}"/>
                  </a:ext>
                </a:extLst>
              </p:cNvPr>
              <p:cNvGrpSpPr/>
              <p:nvPr/>
            </p:nvGrpSpPr>
            <p:grpSpPr>
              <a:xfrm>
                <a:off x="358584" y="4786578"/>
                <a:ext cx="3336470" cy="646331"/>
                <a:chOff x="358584" y="4786578"/>
                <a:chExt cx="3336470" cy="646331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A4D9F217-1E53-344E-3F64-3DA84DD445E5}"/>
                    </a:ext>
                  </a:extLst>
                </p:cNvPr>
                <p:cNvSpPr txBox="1"/>
                <p:nvPr/>
              </p:nvSpPr>
              <p:spPr>
                <a:xfrm>
                  <a:off x="503877" y="4786578"/>
                  <a:ext cx="319117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thực hiện một nghiệp vụ trên ứng dụng/ngân hàng số: Ký hợp đồng vay, xác thực giao dịch lớn, ...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2308F446-E747-571E-4382-18CBD00CC77C}"/>
                    </a:ext>
                  </a:extLst>
                </p:cNvPr>
                <p:cNvSpPr/>
                <p:nvPr/>
              </p:nvSpPr>
              <p:spPr>
                <a:xfrm>
                  <a:off x="358584" y="4920268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D508D53B-069F-4B08-DEEF-FBE048B9A3C6}"/>
                  </a:ext>
                </a:extLst>
              </p:cNvPr>
              <p:cNvGrpSpPr/>
              <p:nvPr/>
            </p:nvGrpSpPr>
            <p:grpSpPr>
              <a:xfrm>
                <a:off x="349689" y="5515369"/>
                <a:ext cx="3191177" cy="276999"/>
                <a:chOff x="349284" y="5515369"/>
                <a:chExt cx="3336471" cy="276999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C99CDAB-0AAF-2B87-4216-0D98E31B20AC}"/>
                    </a:ext>
                  </a:extLst>
                </p:cNvPr>
                <p:cNvSpPr txBox="1"/>
                <p:nvPr/>
              </p:nvSpPr>
              <p:spPr>
                <a:xfrm>
                  <a:off x="494577" y="5515369"/>
                  <a:ext cx="31911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Nhấn “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Tiếp tục/Xác nhận”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0AC79EE8-3AF5-F603-0BB2-BD6B8DC18AF4}"/>
                    </a:ext>
                  </a:extLst>
                </p:cNvPr>
                <p:cNvSpPr/>
                <p:nvPr/>
              </p:nvSpPr>
              <p:spPr>
                <a:xfrm>
                  <a:off x="349284" y="5631724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2" name="Picture 11" descr="A hand holding a pencil and writing on a computer&#10;&#10;AI-generated content may be incorrect.">
              <a:extLst>
                <a:ext uri="{FF2B5EF4-FFF2-40B4-BE49-F238E27FC236}">
                  <a16:creationId xmlns:a16="http://schemas.microsoft.com/office/drawing/2014/main" id="{AF094FA8-D80F-3E49-4EEF-16BF7138A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76" b="7382"/>
            <a:stretch>
              <a:fillRect/>
            </a:stretch>
          </p:blipFill>
          <p:spPr>
            <a:xfrm>
              <a:off x="824200" y="1235237"/>
              <a:ext cx="2857496" cy="2347198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061645F-2EBB-06B5-D57D-92AFFA0C6176}"/>
              </a:ext>
            </a:extLst>
          </p:cNvPr>
          <p:cNvGrpSpPr/>
          <p:nvPr/>
        </p:nvGrpSpPr>
        <p:grpSpPr>
          <a:xfrm>
            <a:off x="3989797" y="1152720"/>
            <a:ext cx="4170341" cy="4158890"/>
            <a:chOff x="4637527" y="1152625"/>
            <a:chExt cx="4170341" cy="415889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799E34A-39DE-3E46-D736-C482A50BED2B}"/>
                </a:ext>
              </a:extLst>
            </p:cNvPr>
            <p:cNvGrpSpPr/>
            <p:nvPr/>
          </p:nvGrpSpPr>
          <p:grpSpPr>
            <a:xfrm>
              <a:off x="4716168" y="3171307"/>
              <a:ext cx="4091700" cy="2140208"/>
              <a:chOff x="5944799" y="4498185"/>
              <a:chExt cx="4091700" cy="2140208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98ED1809-778D-AAF0-53B4-AD89F517B500}"/>
                  </a:ext>
                </a:extLst>
              </p:cNvPr>
              <p:cNvSpPr/>
              <p:nvPr/>
            </p:nvSpPr>
            <p:spPr>
              <a:xfrm>
                <a:off x="5944799" y="4498185"/>
                <a:ext cx="4091700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311CCDC-0629-F34A-0773-67C28951BB15}"/>
                  </a:ext>
                </a:extLst>
              </p:cNvPr>
              <p:cNvSpPr txBox="1"/>
              <p:nvPr/>
            </p:nvSpPr>
            <p:spPr>
              <a:xfrm>
                <a:off x="5956670" y="4844016"/>
                <a:ext cx="40498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2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NGÂN HÀNG XÁC ĐỊNH CẦN KÝ SỐ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52CF89DA-63A0-E554-19BF-B1832627374E}"/>
                  </a:ext>
                </a:extLst>
              </p:cNvPr>
              <p:cNvGrpSpPr/>
              <p:nvPr/>
            </p:nvGrpSpPr>
            <p:grpSpPr>
              <a:xfrm>
                <a:off x="6131289" y="5267953"/>
                <a:ext cx="3905210" cy="276999"/>
                <a:chOff x="358584" y="4840298"/>
                <a:chExt cx="3905210" cy="276999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A447616D-96D1-4674-95B9-478D878CE09D}"/>
                    </a:ext>
                  </a:extLst>
                </p:cNvPr>
                <p:cNvSpPr txBox="1"/>
                <p:nvPr/>
              </p:nvSpPr>
              <p:spPr>
                <a:xfrm>
                  <a:off x="503877" y="4840298"/>
                  <a:ext cx="375991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Hệ thống nhận diện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Nghiệp vụ này cần chữ ký số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4DC97AF4-9628-2371-ECC8-28D1747EFA4F}"/>
                    </a:ext>
                  </a:extLst>
                </p:cNvPr>
                <p:cNvSpPr/>
                <p:nvPr/>
              </p:nvSpPr>
              <p:spPr>
                <a:xfrm>
                  <a:off x="358584" y="4947423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7C221DE8-8603-097E-C531-B51C5B171EF3}"/>
                  </a:ext>
                </a:extLst>
              </p:cNvPr>
              <p:cNvGrpSpPr/>
              <p:nvPr/>
            </p:nvGrpSpPr>
            <p:grpSpPr>
              <a:xfrm>
                <a:off x="6131289" y="5673582"/>
                <a:ext cx="3905210" cy="461665"/>
                <a:chOff x="358584" y="4764501"/>
                <a:chExt cx="3905210" cy="461665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F5C6656-0982-4BEE-C88D-1244480567F6}"/>
                    </a:ext>
                  </a:extLst>
                </p:cNvPr>
                <p:cNvSpPr txBox="1"/>
                <p:nvPr/>
              </p:nvSpPr>
              <p:spPr>
                <a:xfrm>
                  <a:off x="463938" y="4764501"/>
                  <a:ext cx="37998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Chuẩn bị nội dung cần ký (Hợp đồng/Điều khoản/Giao dịch) và thông tin pháp lý liên quan</a:t>
                  </a: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A983320F-935D-59AB-1BEB-46E058BB5CB0}"/>
                    </a:ext>
                  </a:extLst>
                </p:cNvPr>
                <p:cNvSpPr/>
                <p:nvPr/>
              </p:nvSpPr>
              <p:spPr>
                <a:xfrm>
                  <a:off x="358584" y="487028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530B348-526D-0AA2-F512-AC780990958E}"/>
                  </a:ext>
                </a:extLst>
              </p:cNvPr>
              <p:cNvSpPr txBox="1"/>
              <p:nvPr/>
            </p:nvSpPr>
            <p:spPr>
              <a:xfrm>
                <a:off x="6065323" y="6181776"/>
                <a:ext cx="36345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  <a:sym typeface="Wingdings 3" panose="05040102010807070707" pitchFamily="18" charset="2"/>
                  </a:rPr>
                  <a:t> </a:t>
                </a:r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Chuyển sang luồng ký số</a:t>
                </a:r>
              </a:p>
            </p:txBody>
          </p:sp>
        </p:grpSp>
        <p:pic>
          <p:nvPicPr>
            <p:cNvPr id="16" name="Picture 15" descr="A group of people sitting in a bank&#10;&#10;AI-generated content may be incorrect.">
              <a:extLst>
                <a:ext uri="{FF2B5EF4-FFF2-40B4-BE49-F238E27FC236}">
                  <a16:creationId xmlns:a16="http://schemas.microsoft.com/office/drawing/2014/main" id="{0BADD182-510C-1BC7-1AB0-19C831BBA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7527" y="1152625"/>
              <a:ext cx="4067089" cy="2259141"/>
            </a:xfrm>
            <a:prstGeom prst="rect">
              <a:avLst/>
            </a:prstGeom>
          </p:spPr>
        </p:pic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6C6E6C58-979D-C29E-CB54-E8D4D8E425DC}"/>
              </a:ext>
            </a:extLst>
          </p:cNvPr>
          <p:cNvGrpSpPr/>
          <p:nvPr/>
        </p:nvGrpSpPr>
        <p:grpSpPr>
          <a:xfrm>
            <a:off x="8416355" y="956810"/>
            <a:ext cx="3558825" cy="4360660"/>
            <a:chOff x="8416355" y="956810"/>
            <a:chExt cx="3558825" cy="4360660"/>
          </a:xfrm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C6F1311F-9427-084B-4D33-45870B29871F}"/>
                </a:ext>
              </a:extLst>
            </p:cNvPr>
            <p:cNvGrpSpPr/>
            <p:nvPr/>
          </p:nvGrpSpPr>
          <p:grpSpPr>
            <a:xfrm>
              <a:off x="8416355" y="3177262"/>
              <a:ext cx="3558825" cy="2140208"/>
              <a:chOff x="8416355" y="3177262"/>
              <a:chExt cx="3558825" cy="2140208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8550D150-CFB2-52EB-54C2-6A41B80C267F}"/>
                  </a:ext>
                </a:extLst>
              </p:cNvPr>
              <p:cNvSpPr/>
              <p:nvPr/>
            </p:nvSpPr>
            <p:spPr>
              <a:xfrm>
                <a:off x="8416356" y="3177262"/>
                <a:ext cx="3558824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CFBAF4D-5743-F5F1-0956-2948FC2A9DEC}"/>
                  </a:ext>
                </a:extLst>
              </p:cNvPr>
              <p:cNvSpPr txBox="1"/>
              <p:nvPr/>
            </p:nvSpPr>
            <p:spPr>
              <a:xfrm>
                <a:off x="8416355" y="3421657"/>
                <a:ext cx="35588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3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GOPAPERLESS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HIỂN THỊ &amp; THU THẬP SỰ ĐỒNG Ý KÝ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0E6EEE3-600F-6420-9AF2-E3F0F26A6AC3}"/>
                  </a:ext>
                </a:extLst>
              </p:cNvPr>
              <p:cNvGrpSpPr/>
              <p:nvPr/>
            </p:nvGrpSpPr>
            <p:grpSpPr>
              <a:xfrm>
                <a:off x="8602846" y="4020058"/>
                <a:ext cx="3181834" cy="646331"/>
                <a:chOff x="358584" y="4913326"/>
                <a:chExt cx="3181834" cy="646331"/>
              </a:xfrm>
            </p:grpSpPr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B40185C5-2912-B00E-5DFD-556920400F28}"/>
                    </a:ext>
                  </a:extLst>
                </p:cNvPr>
                <p:cNvSpPr txBox="1"/>
                <p:nvPr/>
              </p:nvSpPr>
              <p:spPr>
                <a:xfrm>
                  <a:off x="503877" y="4913326"/>
                  <a:ext cx="303654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Hiển thị rõ ràng cho khách hàng: Nội dung ký, thông tin quan trọng (số tiền, điều khoản, trách nhiệm, ...)</a:t>
                  </a:r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223BDAEA-5AB6-66B4-14FA-D7B74E50A769}"/>
                    </a:ext>
                  </a:extLst>
                </p:cNvPr>
                <p:cNvSpPr/>
                <p:nvPr/>
              </p:nvSpPr>
              <p:spPr>
                <a:xfrm>
                  <a:off x="358584" y="502891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27255BAB-2288-F2D8-0D74-35ED16654B70}"/>
                  </a:ext>
                </a:extLst>
              </p:cNvPr>
              <p:cNvGrpSpPr/>
              <p:nvPr/>
            </p:nvGrpSpPr>
            <p:grpSpPr>
              <a:xfrm>
                <a:off x="8602846" y="4700660"/>
                <a:ext cx="3112339" cy="461665"/>
                <a:chOff x="358584" y="5112502"/>
                <a:chExt cx="3112339" cy="461665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B103333-06E6-1973-5F2E-CDEC89D5A4B8}"/>
                    </a:ext>
                  </a:extLst>
                </p:cNvPr>
                <p:cNvSpPr txBox="1"/>
                <p:nvPr/>
              </p:nvSpPr>
              <p:spPr>
                <a:xfrm>
                  <a:off x="503877" y="5112502"/>
                  <a:ext cx="296704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hàng: Xem, cuộn đọc và xác nhận: “Tôi đồng ý và ký số”</a:t>
                  </a:r>
                  <a:endPara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BE472BDD-3BDA-7F77-F389-13409155B3FD}"/>
                    </a:ext>
                  </a:extLst>
                </p:cNvPr>
                <p:cNvSpPr/>
                <p:nvPr/>
              </p:nvSpPr>
              <p:spPr>
                <a:xfrm>
                  <a:off x="358584" y="5219033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0" name="Picture 9" descr="A group of people standing around a computer&#10;&#10;AI-generated content may be incorrect.">
              <a:extLst>
                <a:ext uri="{FF2B5EF4-FFF2-40B4-BE49-F238E27FC236}">
                  <a16:creationId xmlns:a16="http://schemas.microsoft.com/office/drawing/2014/main" id="{CCE50F1C-2139-834C-A3C1-995D6CD7D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268" y="956810"/>
              <a:ext cx="2342999" cy="2422273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1AA4B39-0B1F-25C0-5EE7-28067A75FA28}"/>
              </a:ext>
            </a:extLst>
          </p:cNvPr>
          <p:cNvGrpSpPr/>
          <p:nvPr/>
        </p:nvGrpSpPr>
        <p:grpSpPr>
          <a:xfrm>
            <a:off x="12574479" y="1305232"/>
            <a:ext cx="3588018" cy="3975023"/>
            <a:chOff x="216819" y="1336587"/>
            <a:chExt cx="3588018" cy="3975023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8236ABB-7513-F648-B2A1-951B3F2F99D9}"/>
                </a:ext>
              </a:extLst>
            </p:cNvPr>
            <p:cNvGrpSpPr/>
            <p:nvPr/>
          </p:nvGrpSpPr>
          <p:grpSpPr>
            <a:xfrm>
              <a:off x="216819" y="3171401"/>
              <a:ext cx="3588018" cy="2140209"/>
              <a:chOff x="168083" y="4031990"/>
              <a:chExt cx="3588018" cy="2140209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6C2A489A-23C7-99E4-EA2B-E0283F665ABB}"/>
                  </a:ext>
                </a:extLst>
              </p:cNvPr>
              <p:cNvSpPr/>
              <p:nvPr/>
            </p:nvSpPr>
            <p:spPr>
              <a:xfrm>
                <a:off x="168084" y="4031990"/>
                <a:ext cx="3588017" cy="214020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EADD8F2-CBD2-CC0C-C24A-5DDD9D58ED01}"/>
                  </a:ext>
                </a:extLst>
              </p:cNvPr>
              <p:cNvSpPr txBox="1"/>
              <p:nvPr/>
            </p:nvSpPr>
            <p:spPr>
              <a:xfrm>
                <a:off x="168083" y="4392456"/>
                <a:ext cx="35880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4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GOPAPERLESS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CHUYỂN YÊU CẦU SANG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AAD0512C-2CC7-C26C-0B9E-0954A7F28910}"/>
                  </a:ext>
                </a:extLst>
              </p:cNvPr>
              <p:cNvGrpSpPr/>
              <p:nvPr/>
            </p:nvGrpSpPr>
            <p:grpSpPr>
              <a:xfrm>
                <a:off x="358584" y="5003856"/>
                <a:ext cx="3336470" cy="646331"/>
                <a:chOff x="358584" y="5003856"/>
                <a:chExt cx="3336470" cy="646331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946DE43-E03A-12EF-66F0-150EB9F7139E}"/>
                    </a:ext>
                  </a:extLst>
                </p:cNvPr>
                <p:cNvSpPr txBox="1"/>
                <p:nvPr/>
              </p:nvSpPr>
              <p:spPr>
                <a:xfrm>
                  <a:off x="503877" y="5003856"/>
                  <a:ext cx="319117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Sau khi khách hàng đồng ý: nội dung ký được đóng gói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</a:t>
                  </a:r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Tạo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 dấu vết consent (ai – khi nào – ký cái gì)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466E3332-F430-DD32-A095-B49D736AEF1D}"/>
                    </a:ext>
                  </a:extLst>
                </p:cNvPr>
                <p:cNvSpPr/>
                <p:nvPr/>
              </p:nvSpPr>
              <p:spPr>
                <a:xfrm>
                  <a:off x="358584" y="513754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B29733F-49CD-9FAA-7E03-7FCB39D52761}"/>
                  </a:ext>
                </a:extLst>
              </p:cNvPr>
              <p:cNvGrpSpPr/>
              <p:nvPr/>
            </p:nvGrpSpPr>
            <p:grpSpPr>
              <a:xfrm>
                <a:off x="349689" y="5669273"/>
                <a:ext cx="3191177" cy="276999"/>
                <a:chOff x="349284" y="5669273"/>
                <a:chExt cx="3336471" cy="276999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5EB6D1C-FF2F-9A4E-02F0-DF63E09AE7EF}"/>
                    </a:ext>
                  </a:extLst>
                </p:cNvPr>
                <p:cNvSpPr txBox="1"/>
                <p:nvPr/>
              </p:nvSpPr>
              <p:spPr>
                <a:xfrm>
                  <a:off x="494577" y="5669273"/>
                  <a:ext cx="31911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Gửi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yêu cầu ký hợp lệ sang RSHUB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5C36CAC-949D-952F-C617-4B6E217C9EF9}"/>
                    </a:ext>
                  </a:extLst>
                </p:cNvPr>
                <p:cNvSpPr/>
                <p:nvPr/>
              </p:nvSpPr>
              <p:spPr>
                <a:xfrm>
                  <a:off x="349284" y="5785628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21" name="Picture 20" descr="A group of people standing around a computer&#10;&#10;AI-generated content may be incorrect.">
              <a:extLst>
                <a:ext uri="{FF2B5EF4-FFF2-40B4-BE49-F238E27FC236}">
                  <a16:creationId xmlns:a16="http://schemas.microsoft.com/office/drawing/2014/main" id="{EAB7F20C-5871-A5B0-4E50-D58B8D8C2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30" y="1336587"/>
              <a:ext cx="3025397" cy="2061052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F1F66A8-A64E-84F2-21EE-D14EFB5CA28E}"/>
              </a:ext>
            </a:extLst>
          </p:cNvPr>
          <p:cNvGrpSpPr/>
          <p:nvPr/>
        </p:nvGrpSpPr>
        <p:grpSpPr>
          <a:xfrm>
            <a:off x="16426098" y="1079101"/>
            <a:ext cx="4091700" cy="4201154"/>
            <a:chOff x="4068438" y="1110456"/>
            <a:chExt cx="4091700" cy="420115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F92C922-8EFD-1B18-16E1-F91E385E3551}"/>
                </a:ext>
              </a:extLst>
            </p:cNvPr>
            <p:cNvGrpSpPr/>
            <p:nvPr/>
          </p:nvGrpSpPr>
          <p:grpSpPr>
            <a:xfrm>
              <a:off x="4068438" y="3171402"/>
              <a:ext cx="4091700" cy="2140208"/>
              <a:chOff x="5944799" y="4498185"/>
              <a:chExt cx="4091700" cy="2140208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DF32BEE9-2879-D723-AAC2-A4AFBC5C0275}"/>
                  </a:ext>
                </a:extLst>
              </p:cNvPr>
              <p:cNvSpPr/>
              <p:nvPr/>
            </p:nvSpPr>
            <p:spPr>
              <a:xfrm>
                <a:off x="5944799" y="4498185"/>
                <a:ext cx="4091700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C56F980-0160-EA5F-6A08-F5A7398168B6}"/>
                  </a:ext>
                </a:extLst>
              </p:cNvPr>
              <p:cNvSpPr txBox="1"/>
              <p:nvPr/>
            </p:nvSpPr>
            <p:spPr>
              <a:xfrm>
                <a:off x="6092402" y="4771179"/>
                <a:ext cx="37599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5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ĐIỀU PHỐI XÁC THỰC ĐỊNH DANH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DFA9D199-2431-3D71-05EF-DD4613C48F32}"/>
                  </a:ext>
                </a:extLst>
              </p:cNvPr>
              <p:cNvGrpSpPr/>
              <p:nvPr/>
            </p:nvGrpSpPr>
            <p:grpSpPr>
              <a:xfrm>
                <a:off x="6131289" y="5367540"/>
                <a:ext cx="3905210" cy="461665"/>
                <a:chOff x="358584" y="4939885"/>
                <a:chExt cx="3905210" cy="461665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EA34AF9D-F1CF-81FD-556B-C8A6150D2700}"/>
                    </a:ext>
                  </a:extLst>
                </p:cNvPr>
                <p:cNvSpPr txBox="1"/>
                <p:nvPr/>
              </p:nvSpPr>
              <p:spPr>
                <a:xfrm>
                  <a:off x="503877" y="4939885"/>
                  <a:ext cx="375991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Hệ thống hiển thị cho khách hàng “</a:t>
                  </a:r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Xác thực bằng VNeID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”</a:t>
                  </a: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600C9456-4D93-1D30-8309-52631C1688A8}"/>
                    </a:ext>
                  </a:extLst>
                </p:cNvPr>
                <p:cNvSpPr/>
                <p:nvPr/>
              </p:nvSpPr>
              <p:spPr>
                <a:xfrm>
                  <a:off x="358584" y="504701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1FC695AD-66DD-8893-838B-76589A9BFB4E}"/>
                  </a:ext>
                </a:extLst>
              </p:cNvPr>
              <p:cNvGrpSpPr/>
              <p:nvPr/>
            </p:nvGrpSpPr>
            <p:grpSpPr>
              <a:xfrm>
                <a:off x="6131289" y="5881807"/>
                <a:ext cx="3905210" cy="461665"/>
                <a:chOff x="358584" y="4972726"/>
                <a:chExt cx="3905210" cy="461665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E8D8C4D8-9C6E-EB95-B5C5-7E5D4AB873C0}"/>
                    </a:ext>
                  </a:extLst>
                </p:cNvPr>
                <p:cNvSpPr txBox="1"/>
                <p:nvPr/>
              </p:nvSpPr>
              <p:spPr>
                <a:xfrm>
                  <a:off x="463938" y="4972726"/>
                  <a:ext cx="37998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hàng: Chuyển sang VNeID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Xác thực bằng sinh trắc học/PIN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 </a:t>
                  </a: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D72056C-4504-C8E8-DC83-8608CF0FC9E1}"/>
                    </a:ext>
                  </a:extLst>
                </p:cNvPr>
                <p:cNvSpPr/>
                <p:nvPr/>
              </p:nvSpPr>
              <p:spPr>
                <a:xfrm>
                  <a:off x="358584" y="5078505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35" name="Picture 34" descr="A group of people standing next to each other&#10;&#10;AI-generated content may be incorrect.">
              <a:extLst>
                <a:ext uri="{FF2B5EF4-FFF2-40B4-BE49-F238E27FC236}">
                  <a16:creationId xmlns:a16="http://schemas.microsoft.com/office/drawing/2014/main" id="{9D07F19C-1C46-3732-77BC-5B3AED563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317" y="1110456"/>
              <a:ext cx="2511942" cy="2260799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435B6AD-F9BB-C84C-5B5E-754C47AFFACD}"/>
              </a:ext>
            </a:extLst>
          </p:cNvPr>
          <p:cNvGrpSpPr/>
          <p:nvPr/>
        </p:nvGrpSpPr>
        <p:grpSpPr>
          <a:xfrm>
            <a:off x="20774015" y="587613"/>
            <a:ext cx="3558825" cy="4698502"/>
            <a:chOff x="8416355" y="618968"/>
            <a:chExt cx="3558825" cy="4698502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CB9D1AF-34A0-2FA4-85CF-BD253D210EEE}"/>
                </a:ext>
              </a:extLst>
            </p:cNvPr>
            <p:cNvGrpSpPr/>
            <p:nvPr/>
          </p:nvGrpSpPr>
          <p:grpSpPr>
            <a:xfrm>
              <a:off x="8416355" y="3177262"/>
              <a:ext cx="3558825" cy="2140208"/>
              <a:chOff x="8522671" y="4381009"/>
              <a:chExt cx="3558825" cy="2140208"/>
            </a:xfrm>
          </p:grpSpPr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0BC4C551-DEBD-8EBA-5AEC-B1339428EC21}"/>
                  </a:ext>
                </a:extLst>
              </p:cNvPr>
              <p:cNvSpPr/>
              <p:nvPr/>
            </p:nvSpPr>
            <p:spPr>
              <a:xfrm>
                <a:off x="8522672" y="4381009"/>
                <a:ext cx="3558824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B9E1D05-BCD6-7463-36EA-170B68883520}"/>
                  </a:ext>
                </a:extLst>
              </p:cNvPr>
              <p:cNvSpPr txBox="1"/>
              <p:nvPr/>
            </p:nvSpPr>
            <p:spPr>
              <a:xfrm>
                <a:off x="8522671" y="4625404"/>
                <a:ext cx="35588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6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VNeID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XÁC NHẬN DANH TÍNH CÔNG DÂN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850439A9-53B3-11F4-CBE8-638AE5C78C77}"/>
                  </a:ext>
                </a:extLst>
              </p:cNvPr>
              <p:cNvGrpSpPr/>
              <p:nvPr/>
            </p:nvGrpSpPr>
            <p:grpSpPr>
              <a:xfrm>
                <a:off x="8709162" y="5223805"/>
                <a:ext cx="3181834" cy="461665"/>
                <a:chOff x="358584" y="4913326"/>
                <a:chExt cx="3181834" cy="461665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AD2EE4D5-DF3A-E9B0-6112-4AF95A57E7F1}"/>
                    </a:ext>
                  </a:extLst>
                </p:cNvPr>
                <p:cNvSpPr txBox="1"/>
                <p:nvPr/>
              </p:nvSpPr>
              <p:spPr>
                <a:xfrm>
                  <a:off x="503877" y="4913326"/>
                  <a:ext cx="303654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err="1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VNeID</a:t>
                  </a:r>
                  <a:r>
                    <a:rPr lang="en-US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 xác thực thành công: Đúng người, đúng định danh Quốc gia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C182BE2-BB22-C0AF-E006-973FCA79DF88}"/>
                    </a:ext>
                  </a:extLst>
                </p:cNvPr>
                <p:cNvSpPr/>
                <p:nvPr/>
              </p:nvSpPr>
              <p:spPr>
                <a:xfrm>
                  <a:off x="358584" y="502891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E3F8A032-9403-524C-9ED0-EB8F8E0660D6}"/>
                  </a:ext>
                </a:extLst>
              </p:cNvPr>
              <p:cNvGrpSpPr/>
              <p:nvPr/>
            </p:nvGrpSpPr>
            <p:grpSpPr>
              <a:xfrm>
                <a:off x="8709162" y="5904407"/>
                <a:ext cx="3112339" cy="276999"/>
                <a:chOff x="358584" y="5112502"/>
                <a:chExt cx="3112339" cy="276999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30A6393B-746A-2A83-7855-E6DF794B7E1A}"/>
                    </a:ext>
                  </a:extLst>
                </p:cNvPr>
                <p:cNvSpPr txBox="1"/>
                <p:nvPr/>
              </p:nvSpPr>
              <p:spPr>
                <a:xfrm>
                  <a:off x="503877" y="5112502"/>
                  <a:ext cx="296704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Trả kết quả xác thực về </a:t>
                  </a:r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RSHUB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.</a:t>
                  </a:r>
                  <a:endPara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B4E4C7B6-CAA4-00D7-6BCA-FC8E8BFE56E5}"/>
                    </a:ext>
                  </a:extLst>
                </p:cNvPr>
                <p:cNvSpPr/>
                <p:nvPr/>
              </p:nvSpPr>
              <p:spPr>
                <a:xfrm>
                  <a:off x="358584" y="5219033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66" name="Picture 65" descr="Screens screenshot of a phone&#10;&#10;AI-generated content may be incorrect.">
              <a:extLst>
                <a:ext uri="{FF2B5EF4-FFF2-40B4-BE49-F238E27FC236}">
                  <a16:creationId xmlns:a16="http://schemas.microsoft.com/office/drawing/2014/main" id="{A3EEF50E-B0F9-C865-DE3E-D4380EEA3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1409" y="618968"/>
              <a:ext cx="2528717" cy="2739596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8EA4E42-D901-B04B-9E2E-E36BF5C44163}"/>
              </a:ext>
            </a:extLst>
          </p:cNvPr>
          <p:cNvGrpSpPr/>
          <p:nvPr/>
        </p:nvGrpSpPr>
        <p:grpSpPr>
          <a:xfrm>
            <a:off x="24620975" y="1199766"/>
            <a:ext cx="3793603" cy="4044790"/>
            <a:chOff x="432053" y="1570696"/>
            <a:chExt cx="3793603" cy="4044790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3177ECD5-5C3F-289E-F4CB-399B1C09F7BA}"/>
                </a:ext>
              </a:extLst>
            </p:cNvPr>
            <p:cNvGrpSpPr/>
            <p:nvPr/>
          </p:nvGrpSpPr>
          <p:grpSpPr>
            <a:xfrm>
              <a:off x="432053" y="3514245"/>
              <a:ext cx="3793603" cy="2101241"/>
              <a:chOff x="5561252" y="3503951"/>
              <a:chExt cx="3793603" cy="2101241"/>
            </a:xfrm>
          </p:grpSpPr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AFB5423E-D0FE-9CA6-DD73-451F8C60114F}"/>
                  </a:ext>
                </a:extLst>
              </p:cNvPr>
              <p:cNvSpPr/>
              <p:nvPr/>
            </p:nvSpPr>
            <p:spPr>
              <a:xfrm>
                <a:off x="5561252" y="3503951"/>
                <a:ext cx="3793603" cy="210124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4BF9B2D-D2AF-2289-21E8-4CD095FED0AB}"/>
                  </a:ext>
                </a:extLst>
              </p:cNvPr>
              <p:cNvSpPr txBox="1"/>
              <p:nvPr/>
            </p:nvSpPr>
            <p:spPr>
              <a:xfrm>
                <a:off x="5913386" y="3751575"/>
                <a:ext cx="32700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7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KÍCH HOẠT KÝ SỐ TỪ XA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67E4606B-43FB-6F93-4DAB-56D75227D811}"/>
                  </a:ext>
                </a:extLst>
              </p:cNvPr>
              <p:cNvGrpSpPr/>
              <p:nvPr/>
            </p:nvGrpSpPr>
            <p:grpSpPr>
              <a:xfrm>
                <a:off x="5794864" y="4394958"/>
                <a:ext cx="3559991" cy="461665"/>
                <a:chOff x="358584" y="4958589"/>
                <a:chExt cx="3044281" cy="461665"/>
              </a:xfrm>
            </p:grpSpPr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1B827789-DF01-EABE-39EF-F8946DA736FF}"/>
                    </a:ext>
                  </a:extLst>
                </p:cNvPr>
                <p:cNvSpPr txBox="1"/>
                <p:nvPr/>
              </p:nvSpPr>
              <p:spPr>
                <a:xfrm>
                  <a:off x="503877" y="4958589"/>
                  <a:ext cx="28989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Sau khi danh tính được xác nhận, RSHUB gửi yêu cầu ký hợp lệ.</a:t>
                  </a:r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AA001609-65C8-1168-6166-1615431D2F29}"/>
                    </a:ext>
                  </a:extLst>
                </p:cNvPr>
                <p:cNvSpPr/>
                <p:nvPr/>
              </p:nvSpPr>
              <p:spPr>
                <a:xfrm>
                  <a:off x="358584" y="5092279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75721F99-01A9-8400-115A-F7AA29E329B6}"/>
                  </a:ext>
                </a:extLst>
              </p:cNvPr>
              <p:cNvGrpSpPr/>
              <p:nvPr/>
            </p:nvGrpSpPr>
            <p:grpSpPr>
              <a:xfrm>
                <a:off x="5794864" y="4934451"/>
                <a:ext cx="3559990" cy="461665"/>
                <a:chOff x="358584" y="4750365"/>
                <a:chExt cx="2962862" cy="461665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F25DB5E1-789A-4C0E-FF86-4B1F023C76F7}"/>
                    </a:ext>
                  </a:extLst>
                </p:cNvPr>
                <p:cNvSpPr txBox="1"/>
                <p:nvPr/>
              </p:nvSpPr>
              <p:spPr>
                <a:xfrm>
                  <a:off x="503877" y="4750365"/>
                  <a:ext cx="281756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RSSP (CA): Sử dụng khóa ký cá nhân (lưu trong HSM)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Tạo chữ ký số cá nhân hợp pháp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5080D196-3B6E-0984-E8DA-7DF2A3954750}"/>
                    </a:ext>
                  </a:extLst>
                </p:cNvPr>
                <p:cNvSpPr/>
                <p:nvPr/>
              </p:nvSpPr>
              <p:spPr>
                <a:xfrm>
                  <a:off x="358584" y="4884055"/>
                  <a:ext cx="57214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80" name="Picture 79" descr="A group of people standing around a computer&#10;&#10;AI-generated content may be incorrect.">
              <a:extLst>
                <a:ext uri="{FF2B5EF4-FFF2-40B4-BE49-F238E27FC236}">
                  <a16:creationId xmlns:a16="http://schemas.microsoft.com/office/drawing/2014/main" id="{53A49583-D4F5-1963-ADDC-4EA1C3417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520" y="1570696"/>
              <a:ext cx="3025397" cy="2061052"/>
            </a:xfrm>
            <a:prstGeom prst="rect">
              <a:avLst/>
            </a:prstGeom>
          </p:spPr>
        </p:pic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BE40161-B7AE-9514-B3DF-73D2648E871D}"/>
              </a:ext>
            </a:extLst>
          </p:cNvPr>
          <p:cNvGrpSpPr/>
          <p:nvPr/>
        </p:nvGrpSpPr>
        <p:grpSpPr>
          <a:xfrm>
            <a:off x="28725743" y="1071039"/>
            <a:ext cx="3521993" cy="4173517"/>
            <a:chOff x="4373709" y="1431675"/>
            <a:chExt cx="3521993" cy="4173517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3997EA76-163F-7D6D-B322-103C4CDE6ABE}"/>
                </a:ext>
              </a:extLst>
            </p:cNvPr>
            <p:cNvGrpSpPr/>
            <p:nvPr/>
          </p:nvGrpSpPr>
          <p:grpSpPr>
            <a:xfrm>
              <a:off x="4373709" y="3503951"/>
              <a:ext cx="3521993" cy="2101241"/>
              <a:chOff x="5561252" y="3503951"/>
              <a:chExt cx="3521993" cy="2101241"/>
            </a:xfrm>
          </p:grpSpPr>
          <p:sp>
            <p:nvSpPr>
              <p:cNvPr id="145" name="Rectangle: Rounded Corners 144">
                <a:extLst>
                  <a:ext uri="{FF2B5EF4-FFF2-40B4-BE49-F238E27FC236}">
                    <a16:creationId xmlns:a16="http://schemas.microsoft.com/office/drawing/2014/main" id="{26F26F1D-FCF2-88FC-86E6-5F6E0BC5F8CE}"/>
                  </a:ext>
                </a:extLst>
              </p:cNvPr>
              <p:cNvSpPr/>
              <p:nvPr/>
            </p:nvSpPr>
            <p:spPr>
              <a:xfrm>
                <a:off x="5561252" y="3503951"/>
                <a:ext cx="3521993" cy="210124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D32EEB05-BB61-1715-1302-0B15181F866D}"/>
                  </a:ext>
                </a:extLst>
              </p:cNvPr>
              <p:cNvSpPr txBox="1"/>
              <p:nvPr/>
            </p:nvSpPr>
            <p:spPr>
              <a:xfrm>
                <a:off x="5851204" y="3950024"/>
                <a:ext cx="29779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8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HOÀN TẤT KÝ VÀ TRẢ KẾT QUẢ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4039D2D4-CD95-DCA2-AF07-FEF0FD778ACC}"/>
                  </a:ext>
                </a:extLst>
              </p:cNvPr>
              <p:cNvGrpSpPr/>
              <p:nvPr/>
            </p:nvGrpSpPr>
            <p:grpSpPr>
              <a:xfrm>
                <a:off x="5713387" y="4576024"/>
                <a:ext cx="3288381" cy="276999"/>
                <a:chOff x="288906" y="5139655"/>
                <a:chExt cx="2812017" cy="276999"/>
              </a:xfrm>
            </p:grpSpPr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0EA9E59E-8A53-40BA-361F-31B0A6DFDC31}"/>
                    </a:ext>
                  </a:extLst>
                </p:cNvPr>
                <p:cNvSpPr txBox="1"/>
                <p:nvPr/>
              </p:nvSpPr>
              <p:spPr>
                <a:xfrm>
                  <a:off x="434199" y="5139655"/>
                  <a:ext cx="266672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Chữ ký số được gán vào tài liệu/giao dịch</a:t>
                  </a:r>
                </a:p>
              </p:txBody>
            </p:sp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867F6E23-B511-0B23-15E1-4FAAB13F23EB}"/>
                    </a:ext>
                  </a:extLst>
                </p:cNvPr>
                <p:cNvSpPr/>
                <p:nvPr/>
              </p:nvSpPr>
              <p:spPr>
                <a:xfrm>
                  <a:off x="288906" y="5273345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0338174A-CC70-8F16-E94A-5FE52BD72BB6}"/>
                  </a:ext>
                </a:extLst>
              </p:cNvPr>
              <p:cNvGrpSpPr/>
              <p:nvPr/>
            </p:nvGrpSpPr>
            <p:grpSpPr>
              <a:xfrm>
                <a:off x="5731486" y="4934458"/>
                <a:ext cx="3219638" cy="461665"/>
                <a:chOff x="305839" y="4750372"/>
                <a:chExt cx="2679598" cy="461665"/>
              </a:xfrm>
            </p:grpSpPr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5450C10E-8AA6-23CB-30AE-5A5A696A1B08}"/>
                    </a:ext>
                  </a:extLst>
                </p:cNvPr>
                <p:cNvSpPr txBox="1"/>
                <p:nvPr/>
              </p:nvSpPr>
              <p:spPr>
                <a:xfrm>
                  <a:off x="451133" y="4750372"/>
                  <a:ext cx="253430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Hệ thống ngân hàng: Nhận kết quả ký, hoàn tất nghiệp vụ</a:t>
                  </a: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FF6A5235-B9B9-E2EB-E60A-1B0D9A390426}"/>
                    </a:ext>
                  </a:extLst>
                </p:cNvPr>
                <p:cNvSpPr/>
                <p:nvPr/>
              </p:nvSpPr>
              <p:spPr>
                <a:xfrm>
                  <a:off x="305839" y="4884062"/>
                  <a:ext cx="57214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44" name="Picture 143" descr="A collage of icons of people writing on a computer&#10;&#10;AI-generated content may be incorrect.">
              <a:extLst>
                <a:ext uri="{FF2B5EF4-FFF2-40B4-BE49-F238E27FC236}">
                  <a16:creationId xmlns:a16="http://schemas.microsoft.com/office/drawing/2014/main" id="{167EB7F3-626E-0C86-C557-88F5C4C2B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47" t="51232" r="-2161" b="3284"/>
            <a:stretch>
              <a:fillRect/>
            </a:stretch>
          </p:blipFill>
          <p:spPr>
            <a:xfrm>
              <a:off x="4728422" y="1431675"/>
              <a:ext cx="2812567" cy="2493016"/>
            </a:xfrm>
            <a:prstGeom prst="rect">
              <a:avLst/>
            </a:prstGeom>
          </p:spPr>
        </p:pic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C20950AE-F880-32E3-3C6C-9EE5DC63BBCE}"/>
              </a:ext>
            </a:extLst>
          </p:cNvPr>
          <p:cNvGrpSpPr/>
          <p:nvPr/>
        </p:nvGrpSpPr>
        <p:grpSpPr>
          <a:xfrm>
            <a:off x="32558901" y="871833"/>
            <a:ext cx="3521993" cy="4372723"/>
            <a:chOff x="8206867" y="1232469"/>
            <a:chExt cx="3521993" cy="4372723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A60B39E7-95B5-8DDA-27F1-AF0E37964128}"/>
                </a:ext>
              </a:extLst>
            </p:cNvPr>
            <p:cNvGrpSpPr/>
            <p:nvPr/>
          </p:nvGrpSpPr>
          <p:grpSpPr>
            <a:xfrm>
              <a:off x="8206867" y="3503951"/>
              <a:ext cx="3521993" cy="2101241"/>
              <a:chOff x="5561252" y="3503951"/>
              <a:chExt cx="3521993" cy="2101241"/>
            </a:xfrm>
          </p:grpSpPr>
          <p:sp>
            <p:nvSpPr>
              <p:cNvPr id="156" name="Rectangle: Rounded Corners 155">
                <a:extLst>
                  <a:ext uri="{FF2B5EF4-FFF2-40B4-BE49-F238E27FC236}">
                    <a16:creationId xmlns:a16="http://schemas.microsoft.com/office/drawing/2014/main" id="{8637CE6B-F6BD-BA59-7D88-89890FA39052}"/>
                  </a:ext>
                </a:extLst>
              </p:cNvPr>
              <p:cNvSpPr/>
              <p:nvPr/>
            </p:nvSpPr>
            <p:spPr>
              <a:xfrm>
                <a:off x="5561252" y="3503951"/>
                <a:ext cx="3521993" cy="210124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714A7E17-2337-5D40-6450-CB23FDA579B7}"/>
                  </a:ext>
                </a:extLst>
              </p:cNvPr>
              <p:cNvSpPr txBox="1"/>
              <p:nvPr/>
            </p:nvSpPr>
            <p:spPr>
              <a:xfrm>
                <a:off x="5851204" y="3950024"/>
                <a:ext cx="29779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9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LƯU TRỮ VÀ TRA CỨU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147A5309-AB4B-27FE-FDC9-3F2B2EB229F4}"/>
                  </a:ext>
                </a:extLst>
              </p:cNvPr>
              <p:cNvGrpSpPr/>
              <p:nvPr/>
            </p:nvGrpSpPr>
            <p:grpSpPr>
              <a:xfrm>
                <a:off x="5713387" y="4576024"/>
                <a:ext cx="3288381" cy="276999"/>
                <a:chOff x="288906" y="5139655"/>
                <a:chExt cx="2812017" cy="276999"/>
              </a:xfrm>
            </p:grpSpPr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51E1120A-5ACE-B2C6-B45E-CFA23BEC6365}"/>
                    </a:ext>
                  </a:extLst>
                </p:cNvPr>
                <p:cNvSpPr txBox="1"/>
                <p:nvPr/>
              </p:nvSpPr>
              <p:spPr>
                <a:xfrm>
                  <a:off x="434199" y="5139655"/>
                  <a:ext cx="266672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Lưu trữ: Tài liệu đã ký, dữ liệu bằng chứng</a:t>
                  </a:r>
                </a:p>
              </p:txBody>
            </p:sp>
            <p:sp>
              <p:nvSpPr>
                <p:cNvPr id="163" name="Oval 162">
                  <a:extLst>
                    <a:ext uri="{FF2B5EF4-FFF2-40B4-BE49-F238E27FC236}">
                      <a16:creationId xmlns:a16="http://schemas.microsoft.com/office/drawing/2014/main" id="{6A4141B2-9EBF-AB4D-CB09-2EB6E523C592}"/>
                    </a:ext>
                  </a:extLst>
                </p:cNvPr>
                <p:cNvSpPr/>
                <p:nvPr/>
              </p:nvSpPr>
              <p:spPr>
                <a:xfrm>
                  <a:off x="288906" y="5273345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95031C5F-D348-7E99-6170-263F09E0ACB0}"/>
                  </a:ext>
                </a:extLst>
              </p:cNvPr>
              <p:cNvGrpSpPr/>
              <p:nvPr/>
            </p:nvGrpSpPr>
            <p:grpSpPr>
              <a:xfrm>
                <a:off x="5731486" y="4934458"/>
                <a:ext cx="3219638" cy="461665"/>
                <a:chOff x="305839" y="4750372"/>
                <a:chExt cx="2679598" cy="461665"/>
              </a:xfrm>
            </p:grpSpPr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A8D56208-4990-F37B-2CBE-FCD6796D31AD}"/>
                    </a:ext>
                  </a:extLst>
                </p:cNvPr>
                <p:cNvSpPr txBox="1"/>
                <p:nvPr/>
              </p:nvSpPr>
              <p:spPr>
                <a:xfrm>
                  <a:off x="451133" y="4750372"/>
                  <a:ext cx="253430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hàng: Có thể xem lại, dùng khi cần đối soát/tranh chấp</a:t>
                  </a:r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981098C3-CBC5-4343-0833-4E717E2A0C89}"/>
                    </a:ext>
                  </a:extLst>
                </p:cNvPr>
                <p:cNvSpPr/>
                <p:nvPr/>
              </p:nvSpPr>
              <p:spPr>
                <a:xfrm>
                  <a:off x="305839" y="4884062"/>
                  <a:ext cx="57214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55" name="Picture 154" descr="A building with a sign on it&#10;&#10;AI-generated content may be incorrect.">
              <a:extLst>
                <a:ext uri="{FF2B5EF4-FFF2-40B4-BE49-F238E27FC236}">
                  <a16:creationId xmlns:a16="http://schemas.microsoft.com/office/drawing/2014/main" id="{7FA114EF-FC71-D6D9-FA49-FCE68FCDF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7" r="20567"/>
            <a:stretch>
              <a:fillRect/>
            </a:stretch>
          </p:blipFill>
          <p:spPr>
            <a:xfrm>
              <a:off x="8707247" y="1232469"/>
              <a:ext cx="2521232" cy="2692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66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A04DD-92BC-4638-C6A6-E89D3E82E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AE20A25-AD8E-FB10-DA39-5BF0C9A6F7B2}"/>
              </a:ext>
            </a:extLst>
          </p:cNvPr>
          <p:cNvSpPr/>
          <p:nvPr/>
        </p:nvSpPr>
        <p:spPr>
          <a:xfrm rot="16200000">
            <a:off x="5004653" y="-5025248"/>
            <a:ext cx="2182698" cy="12192003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  <a:gd name="connsiteX0" fmla="*/ 4662231 w 4662231"/>
              <a:gd name="connsiteY0" fmla="*/ 0 h 8063346"/>
              <a:gd name="connsiteX1" fmla="*/ 4662231 w 4662231"/>
              <a:gd name="connsiteY1" fmla="*/ 8063346 h 8063346"/>
              <a:gd name="connsiteX2" fmla="*/ 630558 w 4662231"/>
              <a:gd name="connsiteY2" fmla="*/ 4031673 h 8063346"/>
              <a:gd name="connsiteX3" fmla="*/ 4662231 w 4662231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2231" h="8063346">
                <a:moveTo>
                  <a:pt x="4662231" y="0"/>
                </a:moveTo>
                <a:lnTo>
                  <a:pt x="4662231" y="8063346"/>
                </a:lnTo>
                <a:cubicBezTo>
                  <a:pt x="2435599" y="8063346"/>
                  <a:pt x="2807509" y="6176413"/>
                  <a:pt x="630558" y="4031673"/>
                </a:cubicBezTo>
                <a:cubicBezTo>
                  <a:pt x="-1546393" y="1886933"/>
                  <a:pt x="2435599" y="0"/>
                  <a:pt x="4662231" y="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3AC52F-1906-4EF8-BA2C-214ED917425C}"/>
              </a:ext>
            </a:extLst>
          </p:cNvPr>
          <p:cNvGrpSpPr/>
          <p:nvPr/>
        </p:nvGrpSpPr>
        <p:grpSpPr>
          <a:xfrm>
            <a:off x="432053" y="5805264"/>
            <a:ext cx="6614990" cy="769481"/>
            <a:chOff x="532865" y="1973719"/>
            <a:chExt cx="6614990" cy="7694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BACC1A5-BE4B-03E0-EA4B-398FEF461645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AD6A5B-52E3-D406-2EBC-A3E06141AEA5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17D36F92-403B-D920-4348-6A7AD8C4E3F2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8" name="Graphic 7" descr="Badge Tick with solid fill">
                <a:extLst>
                  <a:ext uri="{FF2B5EF4-FFF2-40B4-BE49-F238E27FC236}">
                    <a16:creationId xmlns:a16="http://schemas.microsoft.com/office/drawing/2014/main" id="{5EC5B0B2-CD57-4A9A-7D6C-DD4319280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D0A49C-7161-B88D-953C-4AAA51AC7AED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QUY TRÌNH KÝ SỐ - GÓC NHÌN TỪ NGƯỜI DÙNG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7DD5AE-72EB-4B26-8FD6-7F98612253F2}"/>
              </a:ext>
            </a:extLst>
          </p:cNvPr>
          <p:cNvGrpSpPr/>
          <p:nvPr/>
        </p:nvGrpSpPr>
        <p:grpSpPr>
          <a:xfrm>
            <a:off x="216819" y="1336587"/>
            <a:ext cx="3588018" cy="3975023"/>
            <a:chOff x="216819" y="1336587"/>
            <a:chExt cx="3588018" cy="3975023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FF7A33B-AA14-7BFB-3DD8-87FEB17E539E}"/>
                </a:ext>
              </a:extLst>
            </p:cNvPr>
            <p:cNvGrpSpPr/>
            <p:nvPr/>
          </p:nvGrpSpPr>
          <p:grpSpPr>
            <a:xfrm>
              <a:off x="216819" y="3171401"/>
              <a:ext cx="3588018" cy="2140209"/>
              <a:chOff x="168083" y="4031990"/>
              <a:chExt cx="3588018" cy="2140209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B16829B-8101-1C8F-7D78-C391C901CAAE}"/>
                  </a:ext>
                </a:extLst>
              </p:cNvPr>
              <p:cNvSpPr/>
              <p:nvPr/>
            </p:nvSpPr>
            <p:spPr>
              <a:xfrm>
                <a:off x="168084" y="4031990"/>
                <a:ext cx="3588017" cy="214020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B824FE7-4D3B-0BDC-77FF-60C73F3E1C2C}"/>
                  </a:ext>
                </a:extLst>
              </p:cNvPr>
              <p:cNvSpPr txBox="1"/>
              <p:nvPr/>
            </p:nvSpPr>
            <p:spPr>
              <a:xfrm>
                <a:off x="168083" y="4392456"/>
                <a:ext cx="35880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4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GOPAPERLESS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CHUYỂN YÊU CẦU SANG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343ADC3-F013-A969-BD67-77E1E6EA76E5}"/>
                  </a:ext>
                </a:extLst>
              </p:cNvPr>
              <p:cNvGrpSpPr/>
              <p:nvPr/>
            </p:nvGrpSpPr>
            <p:grpSpPr>
              <a:xfrm>
                <a:off x="358584" y="5003856"/>
                <a:ext cx="3336470" cy="646331"/>
                <a:chOff x="358584" y="5003856"/>
                <a:chExt cx="3336470" cy="646331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ED826894-4F6E-9B0D-2094-6825AD6AB6F6}"/>
                    </a:ext>
                  </a:extLst>
                </p:cNvPr>
                <p:cNvSpPr txBox="1"/>
                <p:nvPr/>
              </p:nvSpPr>
              <p:spPr>
                <a:xfrm>
                  <a:off x="503877" y="5003856"/>
                  <a:ext cx="319117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Sau khi khách hàng đồng ý: nội dung ký được đóng gói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</a:t>
                  </a:r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Tạo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 dấu vết consent (ai – khi nào – ký cái gì)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6399CF41-F8BA-8948-9926-7AFEEFECD21A}"/>
                    </a:ext>
                  </a:extLst>
                </p:cNvPr>
                <p:cNvSpPr/>
                <p:nvPr/>
              </p:nvSpPr>
              <p:spPr>
                <a:xfrm>
                  <a:off x="358584" y="513754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014BD36A-2D34-6FFE-4BA5-B93E1CA74927}"/>
                  </a:ext>
                </a:extLst>
              </p:cNvPr>
              <p:cNvGrpSpPr/>
              <p:nvPr/>
            </p:nvGrpSpPr>
            <p:grpSpPr>
              <a:xfrm>
                <a:off x="349689" y="5669273"/>
                <a:ext cx="3191177" cy="276999"/>
                <a:chOff x="349284" y="5669273"/>
                <a:chExt cx="3336471" cy="276999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F80B0E0E-F458-E9B8-9698-BDC7800F56C6}"/>
                    </a:ext>
                  </a:extLst>
                </p:cNvPr>
                <p:cNvSpPr txBox="1"/>
                <p:nvPr/>
              </p:nvSpPr>
              <p:spPr>
                <a:xfrm>
                  <a:off x="494577" y="5669273"/>
                  <a:ext cx="31911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Gửi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yêu cầu ký hợp lệ sang RSHUB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61F58DC8-DA4F-CF60-9A78-AD26DEBB7380}"/>
                    </a:ext>
                  </a:extLst>
                </p:cNvPr>
                <p:cNvSpPr/>
                <p:nvPr/>
              </p:nvSpPr>
              <p:spPr>
                <a:xfrm>
                  <a:off x="349284" y="5785628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3" name="Picture 12" descr="A group of people standing around a computer&#10;&#10;AI-generated content may be incorrect.">
              <a:extLst>
                <a:ext uri="{FF2B5EF4-FFF2-40B4-BE49-F238E27FC236}">
                  <a16:creationId xmlns:a16="http://schemas.microsoft.com/office/drawing/2014/main" id="{0646BAB1-F6BB-BE03-4D5A-A0F391A43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30" y="1336587"/>
              <a:ext cx="3025397" cy="206105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08DCA0D-ACF1-BF41-CC97-8AE56516BC3D}"/>
              </a:ext>
            </a:extLst>
          </p:cNvPr>
          <p:cNvGrpSpPr/>
          <p:nvPr/>
        </p:nvGrpSpPr>
        <p:grpSpPr>
          <a:xfrm>
            <a:off x="4068438" y="1110456"/>
            <a:ext cx="4091700" cy="4201154"/>
            <a:chOff x="4068438" y="1110456"/>
            <a:chExt cx="4091700" cy="420115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EB0C62A-612D-D63F-8C52-1E2F6FC5E420}"/>
                </a:ext>
              </a:extLst>
            </p:cNvPr>
            <p:cNvGrpSpPr/>
            <p:nvPr/>
          </p:nvGrpSpPr>
          <p:grpSpPr>
            <a:xfrm>
              <a:off x="4068438" y="3171402"/>
              <a:ext cx="4091700" cy="2140208"/>
              <a:chOff x="5944799" y="4498185"/>
              <a:chExt cx="4091700" cy="2140208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69EFDF26-4EC9-BE02-EB36-DC5CE680FE48}"/>
                  </a:ext>
                </a:extLst>
              </p:cNvPr>
              <p:cNvSpPr/>
              <p:nvPr/>
            </p:nvSpPr>
            <p:spPr>
              <a:xfrm>
                <a:off x="5944799" y="4498185"/>
                <a:ext cx="4091700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A9811CD-0EDC-E463-E705-9276AF5951B7}"/>
                  </a:ext>
                </a:extLst>
              </p:cNvPr>
              <p:cNvSpPr txBox="1"/>
              <p:nvPr/>
            </p:nvSpPr>
            <p:spPr>
              <a:xfrm>
                <a:off x="6092402" y="4771179"/>
                <a:ext cx="37599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5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ĐIỀU PHỐI XÁC THỰC ĐỊNH DANH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7CDF8D8D-0419-9BB8-B187-9205BFE2F24C}"/>
                  </a:ext>
                </a:extLst>
              </p:cNvPr>
              <p:cNvGrpSpPr/>
              <p:nvPr/>
            </p:nvGrpSpPr>
            <p:grpSpPr>
              <a:xfrm>
                <a:off x="6131289" y="5367540"/>
                <a:ext cx="3905210" cy="461665"/>
                <a:chOff x="358584" y="4939885"/>
                <a:chExt cx="3905210" cy="461665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1484BD0-DDA6-D922-C84B-C98CDCD33039}"/>
                    </a:ext>
                  </a:extLst>
                </p:cNvPr>
                <p:cNvSpPr txBox="1"/>
                <p:nvPr/>
              </p:nvSpPr>
              <p:spPr>
                <a:xfrm>
                  <a:off x="503877" y="4939885"/>
                  <a:ext cx="375991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Hệ thống hiển thị cho khách hàng “</a:t>
                  </a:r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Xác thực bằng VNeID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”</a:t>
                  </a: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FD040C5D-D318-4137-36B6-D499EA3DA342}"/>
                    </a:ext>
                  </a:extLst>
                </p:cNvPr>
                <p:cNvSpPr/>
                <p:nvPr/>
              </p:nvSpPr>
              <p:spPr>
                <a:xfrm>
                  <a:off x="358584" y="504701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E645649-20B1-1CAC-2960-643B78EFD4FD}"/>
                  </a:ext>
                </a:extLst>
              </p:cNvPr>
              <p:cNvGrpSpPr/>
              <p:nvPr/>
            </p:nvGrpSpPr>
            <p:grpSpPr>
              <a:xfrm>
                <a:off x="6131289" y="5881807"/>
                <a:ext cx="3905210" cy="461665"/>
                <a:chOff x="358584" y="4972726"/>
                <a:chExt cx="3905210" cy="461665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83E785A-573F-DD5D-16C2-4EB60AE4B7E5}"/>
                    </a:ext>
                  </a:extLst>
                </p:cNvPr>
                <p:cNvSpPr txBox="1"/>
                <p:nvPr/>
              </p:nvSpPr>
              <p:spPr>
                <a:xfrm>
                  <a:off x="463938" y="4972726"/>
                  <a:ext cx="37998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hàng: Chuyển sang VNeID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Xác thực bằng sinh trắc học/PIN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 </a:t>
                  </a: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5EB475CE-6ABF-34F2-239C-0DA1339BCBBA}"/>
                    </a:ext>
                  </a:extLst>
                </p:cNvPr>
                <p:cNvSpPr/>
                <p:nvPr/>
              </p:nvSpPr>
              <p:spPr>
                <a:xfrm>
                  <a:off x="358584" y="5078505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22" name="Picture 21" descr="A group of people standing next to each other&#10;&#10;AI-generated content may be incorrect.">
              <a:extLst>
                <a:ext uri="{FF2B5EF4-FFF2-40B4-BE49-F238E27FC236}">
                  <a16:creationId xmlns:a16="http://schemas.microsoft.com/office/drawing/2014/main" id="{BAB0B2BC-32F2-7347-5C9F-F9F411FC6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317" y="1110456"/>
              <a:ext cx="2511942" cy="2260799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4FFF69-2C8E-DF11-B489-6C5953F216F5}"/>
              </a:ext>
            </a:extLst>
          </p:cNvPr>
          <p:cNvGrpSpPr/>
          <p:nvPr/>
        </p:nvGrpSpPr>
        <p:grpSpPr>
          <a:xfrm>
            <a:off x="8416355" y="618968"/>
            <a:ext cx="3558825" cy="4698502"/>
            <a:chOff x="8416355" y="618968"/>
            <a:chExt cx="3558825" cy="4698502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31FA0844-CD9E-95ED-35F2-45B5F2DC465C}"/>
                </a:ext>
              </a:extLst>
            </p:cNvPr>
            <p:cNvGrpSpPr/>
            <p:nvPr/>
          </p:nvGrpSpPr>
          <p:grpSpPr>
            <a:xfrm>
              <a:off x="8416355" y="3177262"/>
              <a:ext cx="3558825" cy="2140208"/>
              <a:chOff x="8522671" y="4381009"/>
              <a:chExt cx="3558825" cy="2140208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BB4F89B0-CDEB-6016-6047-B61AB1803881}"/>
                  </a:ext>
                </a:extLst>
              </p:cNvPr>
              <p:cNvSpPr/>
              <p:nvPr/>
            </p:nvSpPr>
            <p:spPr>
              <a:xfrm>
                <a:off x="8522672" y="4381009"/>
                <a:ext cx="3558824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0E788ED-BC87-F6C2-828A-E7D38BD144E8}"/>
                  </a:ext>
                </a:extLst>
              </p:cNvPr>
              <p:cNvSpPr txBox="1"/>
              <p:nvPr/>
            </p:nvSpPr>
            <p:spPr>
              <a:xfrm>
                <a:off x="8522671" y="4625404"/>
                <a:ext cx="35588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6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VNeID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XÁC NHẬN DANH TÍNH CÔNG DÂN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8FB63D6-24B5-63D6-E81C-887BD780F407}"/>
                  </a:ext>
                </a:extLst>
              </p:cNvPr>
              <p:cNvGrpSpPr/>
              <p:nvPr/>
            </p:nvGrpSpPr>
            <p:grpSpPr>
              <a:xfrm>
                <a:off x="8709162" y="5223805"/>
                <a:ext cx="3181834" cy="461665"/>
                <a:chOff x="358584" y="4913326"/>
                <a:chExt cx="3181834" cy="461665"/>
              </a:xfrm>
            </p:grpSpPr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5519D1D8-B94E-2C70-0B19-53340B3C3D82}"/>
                    </a:ext>
                  </a:extLst>
                </p:cNvPr>
                <p:cNvSpPr txBox="1"/>
                <p:nvPr/>
              </p:nvSpPr>
              <p:spPr>
                <a:xfrm>
                  <a:off x="503877" y="4913326"/>
                  <a:ext cx="303654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err="1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VNeID</a:t>
                  </a:r>
                  <a:r>
                    <a:rPr lang="en-US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 xác thực thành công: Đúng người, đúng định danh Quốc gia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9EB7F0DB-2471-F93E-81C3-9513D3E9E615}"/>
                    </a:ext>
                  </a:extLst>
                </p:cNvPr>
                <p:cNvSpPr/>
                <p:nvPr/>
              </p:nvSpPr>
              <p:spPr>
                <a:xfrm>
                  <a:off x="358584" y="502891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F6EF43A5-F336-EEE3-81D9-08512BE5CDD7}"/>
                  </a:ext>
                </a:extLst>
              </p:cNvPr>
              <p:cNvGrpSpPr/>
              <p:nvPr/>
            </p:nvGrpSpPr>
            <p:grpSpPr>
              <a:xfrm>
                <a:off x="8709162" y="5904407"/>
                <a:ext cx="3112339" cy="276999"/>
                <a:chOff x="358584" y="5112502"/>
                <a:chExt cx="3112339" cy="276999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E59776A3-3CAC-CAD8-6D8E-D01A2E160D2B}"/>
                    </a:ext>
                  </a:extLst>
                </p:cNvPr>
                <p:cNvSpPr txBox="1"/>
                <p:nvPr/>
              </p:nvSpPr>
              <p:spPr>
                <a:xfrm>
                  <a:off x="503877" y="5112502"/>
                  <a:ext cx="296704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Trả kết quả xác thực về </a:t>
                  </a:r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RSHUB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.</a:t>
                  </a:r>
                  <a:endPara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8D2B4176-2A97-B2BB-4CC2-44A1843BB6E5}"/>
                    </a:ext>
                  </a:extLst>
                </p:cNvPr>
                <p:cNvSpPr/>
                <p:nvPr/>
              </p:nvSpPr>
              <p:spPr>
                <a:xfrm>
                  <a:off x="358584" y="5219033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24" name="Picture 23" descr="Screens screenshot of a phone&#10;&#10;AI-generated content may be incorrect.">
              <a:extLst>
                <a:ext uri="{FF2B5EF4-FFF2-40B4-BE49-F238E27FC236}">
                  <a16:creationId xmlns:a16="http://schemas.microsoft.com/office/drawing/2014/main" id="{9F345166-F97A-1DEB-6966-E33570699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1409" y="618968"/>
              <a:ext cx="2528717" cy="2739596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3A1FF74-3E00-69AD-01FB-968C76D8BBBE}"/>
              </a:ext>
            </a:extLst>
          </p:cNvPr>
          <p:cNvGrpSpPr/>
          <p:nvPr/>
        </p:nvGrpSpPr>
        <p:grpSpPr>
          <a:xfrm>
            <a:off x="-12208937" y="1229471"/>
            <a:ext cx="3588018" cy="4076279"/>
            <a:chOff x="458940" y="1235237"/>
            <a:chExt cx="3588018" cy="407627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3B6B48A-048A-5E5A-88C0-24EAB2BB8E76}"/>
                </a:ext>
              </a:extLst>
            </p:cNvPr>
            <p:cNvGrpSpPr/>
            <p:nvPr/>
          </p:nvGrpSpPr>
          <p:grpSpPr>
            <a:xfrm>
              <a:off x="458940" y="3171307"/>
              <a:ext cx="3588018" cy="2140209"/>
              <a:chOff x="168083" y="4031990"/>
              <a:chExt cx="3588018" cy="2140209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837EBD98-E277-0CF3-1650-62BB56A4B44E}"/>
                  </a:ext>
                </a:extLst>
              </p:cNvPr>
              <p:cNvSpPr/>
              <p:nvPr/>
            </p:nvSpPr>
            <p:spPr>
              <a:xfrm>
                <a:off x="168084" y="4031990"/>
                <a:ext cx="3588017" cy="214020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1A23E47-D018-F764-3B99-4C89A5365ED7}"/>
                  </a:ext>
                </a:extLst>
              </p:cNvPr>
              <p:cNvSpPr txBox="1"/>
              <p:nvPr/>
            </p:nvSpPr>
            <p:spPr>
              <a:xfrm>
                <a:off x="168083" y="4392456"/>
                <a:ext cx="35880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1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PHÁT SINH NGHIỆP VỤ CẦN KÝ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1CF2FEB0-8D61-5A6E-D586-BC5351444529}"/>
                  </a:ext>
                </a:extLst>
              </p:cNvPr>
              <p:cNvGrpSpPr/>
              <p:nvPr/>
            </p:nvGrpSpPr>
            <p:grpSpPr>
              <a:xfrm>
                <a:off x="358584" y="4786578"/>
                <a:ext cx="3336470" cy="646331"/>
                <a:chOff x="358584" y="4786578"/>
                <a:chExt cx="3336470" cy="646331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7AEC7E01-7C57-B4F3-76D1-5BB32718FA64}"/>
                    </a:ext>
                  </a:extLst>
                </p:cNvPr>
                <p:cNvSpPr txBox="1"/>
                <p:nvPr/>
              </p:nvSpPr>
              <p:spPr>
                <a:xfrm>
                  <a:off x="503877" y="4786578"/>
                  <a:ext cx="319117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thực hiện một nghiệp vụ trên ứng dụng/ngân hàng số: Ký hợp đồng vay, xác thực giao dịch lớn, ...</a:t>
                  </a: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B123F397-E4A4-2242-CAD3-2CB9708EF273}"/>
                    </a:ext>
                  </a:extLst>
                </p:cNvPr>
                <p:cNvSpPr/>
                <p:nvPr/>
              </p:nvSpPr>
              <p:spPr>
                <a:xfrm>
                  <a:off x="358584" y="4920268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55BAFD07-7E82-21A2-00C6-91947B1C1EDF}"/>
                  </a:ext>
                </a:extLst>
              </p:cNvPr>
              <p:cNvGrpSpPr/>
              <p:nvPr/>
            </p:nvGrpSpPr>
            <p:grpSpPr>
              <a:xfrm>
                <a:off x="349689" y="5515369"/>
                <a:ext cx="3191177" cy="276999"/>
                <a:chOff x="349284" y="5515369"/>
                <a:chExt cx="3336471" cy="276999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1DB23C8-CD40-4814-B4EA-1C82FE826C92}"/>
                    </a:ext>
                  </a:extLst>
                </p:cNvPr>
                <p:cNvSpPr txBox="1"/>
                <p:nvPr/>
              </p:nvSpPr>
              <p:spPr>
                <a:xfrm>
                  <a:off x="494577" y="5515369"/>
                  <a:ext cx="31911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Nhấn “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Tiếp tục/Xác nhận”</a:t>
                  </a: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F904D9EE-C5CF-2787-9D05-0E3B8840BA7A}"/>
                    </a:ext>
                  </a:extLst>
                </p:cNvPr>
                <p:cNvSpPr/>
                <p:nvPr/>
              </p:nvSpPr>
              <p:spPr>
                <a:xfrm>
                  <a:off x="349284" y="5631724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32" name="Picture 31" descr="A hand holding a pencil and writing on a computer&#10;&#10;AI-generated content may be incorrect.">
              <a:extLst>
                <a:ext uri="{FF2B5EF4-FFF2-40B4-BE49-F238E27FC236}">
                  <a16:creationId xmlns:a16="http://schemas.microsoft.com/office/drawing/2014/main" id="{651C9663-CFD3-FEBD-BE48-0DBC41C1A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76" b="7382"/>
            <a:stretch>
              <a:fillRect/>
            </a:stretch>
          </p:blipFill>
          <p:spPr>
            <a:xfrm>
              <a:off x="824200" y="1235237"/>
              <a:ext cx="2857496" cy="2347198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796867A-FDC1-2010-AA55-53872CD36404}"/>
              </a:ext>
            </a:extLst>
          </p:cNvPr>
          <p:cNvGrpSpPr/>
          <p:nvPr/>
        </p:nvGrpSpPr>
        <p:grpSpPr>
          <a:xfrm>
            <a:off x="-8435959" y="1146860"/>
            <a:ext cx="4170341" cy="4158890"/>
            <a:chOff x="4637527" y="1152625"/>
            <a:chExt cx="4170341" cy="415889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8B23800-A3BC-7FDD-50AD-06529FB4286C}"/>
                </a:ext>
              </a:extLst>
            </p:cNvPr>
            <p:cNvGrpSpPr/>
            <p:nvPr/>
          </p:nvGrpSpPr>
          <p:grpSpPr>
            <a:xfrm>
              <a:off x="4716168" y="3171307"/>
              <a:ext cx="4091700" cy="2140208"/>
              <a:chOff x="5944799" y="4498185"/>
              <a:chExt cx="4091700" cy="2140208"/>
            </a:xfrm>
          </p:grpSpPr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5E355DED-EBE4-4022-B28E-7865DEE15B65}"/>
                  </a:ext>
                </a:extLst>
              </p:cNvPr>
              <p:cNvSpPr/>
              <p:nvPr/>
            </p:nvSpPr>
            <p:spPr>
              <a:xfrm>
                <a:off x="5944799" y="4498185"/>
                <a:ext cx="4091700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DFA3786-DE82-4CD8-71F0-083DB09763B2}"/>
                  </a:ext>
                </a:extLst>
              </p:cNvPr>
              <p:cNvSpPr txBox="1"/>
              <p:nvPr/>
            </p:nvSpPr>
            <p:spPr>
              <a:xfrm>
                <a:off x="5956670" y="4844016"/>
                <a:ext cx="40498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2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NGÂN HÀNG XÁC ĐỊNH CẦN KÝ SỐ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3391F930-259F-EAB3-AC48-760B6774897E}"/>
                  </a:ext>
                </a:extLst>
              </p:cNvPr>
              <p:cNvGrpSpPr/>
              <p:nvPr/>
            </p:nvGrpSpPr>
            <p:grpSpPr>
              <a:xfrm>
                <a:off x="6131289" y="5267953"/>
                <a:ext cx="3905210" cy="276999"/>
                <a:chOff x="358584" y="4840298"/>
                <a:chExt cx="3905210" cy="276999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DABB2CB-3C0F-0C2B-703F-09A0912F3798}"/>
                    </a:ext>
                  </a:extLst>
                </p:cNvPr>
                <p:cNvSpPr txBox="1"/>
                <p:nvPr/>
              </p:nvSpPr>
              <p:spPr>
                <a:xfrm>
                  <a:off x="503877" y="4840298"/>
                  <a:ext cx="375991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Hệ thống nhận diện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Nghiệp vụ này cần chữ ký số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7A80BE77-3AD2-8572-F039-40917A7A3D0F}"/>
                    </a:ext>
                  </a:extLst>
                </p:cNvPr>
                <p:cNvSpPr/>
                <p:nvPr/>
              </p:nvSpPr>
              <p:spPr>
                <a:xfrm>
                  <a:off x="358584" y="4947423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586849F1-A031-804C-99CD-7F7E910BCE06}"/>
                  </a:ext>
                </a:extLst>
              </p:cNvPr>
              <p:cNvGrpSpPr/>
              <p:nvPr/>
            </p:nvGrpSpPr>
            <p:grpSpPr>
              <a:xfrm>
                <a:off x="6131289" y="5673582"/>
                <a:ext cx="3905210" cy="461665"/>
                <a:chOff x="358584" y="4764501"/>
                <a:chExt cx="3905210" cy="461665"/>
              </a:xfrm>
            </p:grpSpPr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C89FA35C-6D4F-3528-A1FD-FEDA8B3379D4}"/>
                    </a:ext>
                  </a:extLst>
                </p:cNvPr>
                <p:cNvSpPr txBox="1"/>
                <p:nvPr/>
              </p:nvSpPr>
              <p:spPr>
                <a:xfrm>
                  <a:off x="463938" y="4764501"/>
                  <a:ext cx="37998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Chuẩn bị nội dung cần ký (Hợp đồng/Điều khoản/Giao dịch) và thông tin pháp lý liên quan</a:t>
                  </a: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888E3215-79BC-FAE7-7F9D-980501E0D45B}"/>
                    </a:ext>
                  </a:extLst>
                </p:cNvPr>
                <p:cNvSpPr/>
                <p:nvPr/>
              </p:nvSpPr>
              <p:spPr>
                <a:xfrm>
                  <a:off x="358584" y="487028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92E481A-8108-C17E-E882-BCA85A54B309}"/>
                  </a:ext>
                </a:extLst>
              </p:cNvPr>
              <p:cNvSpPr txBox="1"/>
              <p:nvPr/>
            </p:nvSpPr>
            <p:spPr>
              <a:xfrm>
                <a:off x="6065323" y="6181776"/>
                <a:ext cx="36345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  <a:sym typeface="Wingdings 3" panose="05040102010807070707" pitchFamily="18" charset="2"/>
                  </a:rPr>
                  <a:t> </a:t>
                </a:r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Chuyển sang luồng ký số</a:t>
                </a:r>
              </a:p>
            </p:txBody>
          </p:sp>
        </p:grpSp>
        <p:pic>
          <p:nvPicPr>
            <p:cNvPr id="64" name="Picture 63" descr="A group of people sitting in a bank&#10;&#10;AI-generated content may be incorrect.">
              <a:extLst>
                <a:ext uri="{FF2B5EF4-FFF2-40B4-BE49-F238E27FC236}">
                  <a16:creationId xmlns:a16="http://schemas.microsoft.com/office/drawing/2014/main" id="{971AB95E-3C27-1D22-B2C3-3AD475FA8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7527" y="1152625"/>
              <a:ext cx="4067089" cy="2259141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CA0D906-C62B-79D0-5E16-E4B45458079F}"/>
              </a:ext>
            </a:extLst>
          </p:cNvPr>
          <p:cNvGrpSpPr/>
          <p:nvPr/>
        </p:nvGrpSpPr>
        <p:grpSpPr>
          <a:xfrm>
            <a:off x="-4009401" y="950950"/>
            <a:ext cx="3558825" cy="4360660"/>
            <a:chOff x="8416355" y="956810"/>
            <a:chExt cx="3558825" cy="4360660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F71F7F2-FD31-DDEA-4009-1E1C99BAEB07}"/>
                </a:ext>
              </a:extLst>
            </p:cNvPr>
            <p:cNvGrpSpPr/>
            <p:nvPr/>
          </p:nvGrpSpPr>
          <p:grpSpPr>
            <a:xfrm>
              <a:off x="8416355" y="3177262"/>
              <a:ext cx="3558825" cy="2140208"/>
              <a:chOff x="8416355" y="3177262"/>
              <a:chExt cx="3558825" cy="2140208"/>
            </a:xfrm>
          </p:grpSpPr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EBDA506D-9906-E9C4-3105-C30AA8073CAD}"/>
                  </a:ext>
                </a:extLst>
              </p:cNvPr>
              <p:cNvSpPr/>
              <p:nvPr/>
            </p:nvSpPr>
            <p:spPr>
              <a:xfrm>
                <a:off x="8416356" y="3177262"/>
                <a:ext cx="3558824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FF22922-1477-925C-EC25-1263F822CA70}"/>
                  </a:ext>
                </a:extLst>
              </p:cNvPr>
              <p:cNvSpPr txBox="1"/>
              <p:nvPr/>
            </p:nvSpPr>
            <p:spPr>
              <a:xfrm>
                <a:off x="8416355" y="3421657"/>
                <a:ext cx="35588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3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GOPAPERLESS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HIỂN THỊ &amp; THU THẬP SỰ ĐỒNG Ý KÝ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9EBEED95-02F7-61FF-99F2-6BEBA56A04BE}"/>
                  </a:ext>
                </a:extLst>
              </p:cNvPr>
              <p:cNvGrpSpPr/>
              <p:nvPr/>
            </p:nvGrpSpPr>
            <p:grpSpPr>
              <a:xfrm>
                <a:off x="8602846" y="4020058"/>
                <a:ext cx="3181834" cy="646331"/>
                <a:chOff x="358584" y="4913326"/>
                <a:chExt cx="3181834" cy="646331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414C4D84-211F-03F2-3ACF-5FCC431E501F}"/>
                    </a:ext>
                  </a:extLst>
                </p:cNvPr>
                <p:cNvSpPr txBox="1"/>
                <p:nvPr/>
              </p:nvSpPr>
              <p:spPr>
                <a:xfrm>
                  <a:off x="503877" y="4913326"/>
                  <a:ext cx="303654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Hiển thị rõ ràng cho khách hàng: Nội dung ký, thông tin quan trọng (số tiền, điều khoản, trách nhiệm, ...)</a:t>
                  </a:r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773E6AE9-5D38-F4BE-0A68-6B0336FE5930}"/>
                    </a:ext>
                  </a:extLst>
                </p:cNvPr>
                <p:cNvSpPr/>
                <p:nvPr/>
              </p:nvSpPr>
              <p:spPr>
                <a:xfrm>
                  <a:off x="358584" y="502891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03D1A832-0AAF-06A3-70E5-5F3D16EAEC76}"/>
                  </a:ext>
                </a:extLst>
              </p:cNvPr>
              <p:cNvGrpSpPr/>
              <p:nvPr/>
            </p:nvGrpSpPr>
            <p:grpSpPr>
              <a:xfrm>
                <a:off x="8602846" y="4700660"/>
                <a:ext cx="3112339" cy="461665"/>
                <a:chOff x="358584" y="5112502"/>
                <a:chExt cx="3112339" cy="461665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6F028801-5714-6A1D-13BC-D2DEE7B9FB5E}"/>
                    </a:ext>
                  </a:extLst>
                </p:cNvPr>
                <p:cNvSpPr txBox="1"/>
                <p:nvPr/>
              </p:nvSpPr>
              <p:spPr>
                <a:xfrm>
                  <a:off x="503877" y="5112502"/>
                  <a:ext cx="296704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hàng: Xem, cuộn đọc và xác nhận: “Tôi đồng ý và ký số”</a:t>
                  </a:r>
                  <a:endPara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02BD6C7E-1935-831B-CDA9-F13BF3715EFF}"/>
                    </a:ext>
                  </a:extLst>
                </p:cNvPr>
                <p:cNvSpPr/>
                <p:nvPr/>
              </p:nvSpPr>
              <p:spPr>
                <a:xfrm>
                  <a:off x="358584" y="5219033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78" name="Picture 77" descr="A group of people standing around a computer&#10;&#10;AI-generated content may be incorrect.">
              <a:extLst>
                <a:ext uri="{FF2B5EF4-FFF2-40B4-BE49-F238E27FC236}">
                  <a16:creationId xmlns:a16="http://schemas.microsoft.com/office/drawing/2014/main" id="{04E2ADE7-F9F6-BDE7-FA54-AE0E1EAAB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268" y="956810"/>
              <a:ext cx="2342999" cy="2422273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E067F56-3F4F-C9F4-8DD2-42866630A4AA}"/>
              </a:ext>
            </a:extLst>
          </p:cNvPr>
          <p:cNvGrpSpPr/>
          <p:nvPr/>
        </p:nvGrpSpPr>
        <p:grpSpPr>
          <a:xfrm>
            <a:off x="12411898" y="1260960"/>
            <a:ext cx="3793603" cy="4044790"/>
            <a:chOff x="432053" y="1570696"/>
            <a:chExt cx="3793603" cy="4044790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5EB2FD78-F4CC-00E2-67A5-D95846DF51C2}"/>
                </a:ext>
              </a:extLst>
            </p:cNvPr>
            <p:cNvGrpSpPr/>
            <p:nvPr/>
          </p:nvGrpSpPr>
          <p:grpSpPr>
            <a:xfrm>
              <a:off x="432053" y="3514245"/>
              <a:ext cx="3793603" cy="2101241"/>
              <a:chOff x="5561252" y="3503951"/>
              <a:chExt cx="3793603" cy="2101241"/>
            </a:xfrm>
          </p:grpSpPr>
          <p:sp>
            <p:nvSpPr>
              <p:cNvPr id="143" name="Rectangle: Rounded Corners 142">
                <a:extLst>
                  <a:ext uri="{FF2B5EF4-FFF2-40B4-BE49-F238E27FC236}">
                    <a16:creationId xmlns:a16="http://schemas.microsoft.com/office/drawing/2014/main" id="{9370C973-190E-6671-6C02-C99E831B8732}"/>
                  </a:ext>
                </a:extLst>
              </p:cNvPr>
              <p:cNvSpPr/>
              <p:nvPr/>
            </p:nvSpPr>
            <p:spPr>
              <a:xfrm>
                <a:off x="5561252" y="3503951"/>
                <a:ext cx="3793603" cy="210124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E4B69985-F0EB-4BAC-0D62-953CD98180BE}"/>
                  </a:ext>
                </a:extLst>
              </p:cNvPr>
              <p:cNvSpPr txBox="1"/>
              <p:nvPr/>
            </p:nvSpPr>
            <p:spPr>
              <a:xfrm>
                <a:off x="5913386" y="3751575"/>
                <a:ext cx="32700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7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KÍCH HOẠT KÝ SỐ TỪ XA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FE8E202C-C16F-4299-F7DB-5F03011CA9C9}"/>
                  </a:ext>
                </a:extLst>
              </p:cNvPr>
              <p:cNvGrpSpPr/>
              <p:nvPr/>
            </p:nvGrpSpPr>
            <p:grpSpPr>
              <a:xfrm>
                <a:off x="5794864" y="4394958"/>
                <a:ext cx="3559991" cy="461665"/>
                <a:chOff x="358584" y="4958589"/>
                <a:chExt cx="3044281" cy="461665"/>
              </a:xfrm>
            </p:grpSpPr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449706FE-D491-9C15-AC5B-F4DDE4891F88}"/>
                    </a:ext>
                  </a:extLst>
                </p:cNvPr>
                <p:cNvSpPr txBox="1"/>
                <p:nvPr/>
              </p:nvSpPr>
              <p:spPr>
                <a:xfrm>
                  <a:off x="503877" y="4958589"/>
                  <a:ext cx="28989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Sau khi danh tính được xác nhận, RSHUB gửi yêu cầu ký hợp lệ.</a:t>
                  </a: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47ADABC9-16F0-3D1C-EF80-8AB0DE974226}"/>
                    </a:ext>
                  </a:extLst>
                </p:cNvPr>
                <p:cNvSpPr/>
                <p:nvPr/>
              </p:nvSpPr>
              <p:spPr>
                <a:xfrm>
                  <a:off x="358584" y="5092279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E03C4E1-67EC-EEB2-F44D-630D06EB5C55}"/>
                  </a:ext>
                </a:extLst>
              </p:cNvPr>
              <p:cNvGrpSpPr/>
              <p:nvPr/>
            </p:nvGrpSpPr>
            <p:grpSpPr>
              <a:xfrm>
                <a:off x="5794864" y="4934451"/>
                <a:ext cx="3559990" cy="461665"/>
                <a:chOff x="358584" y="4750365"/>
                <a:chExt cx="2962862" cy="461665"/>
              </a:xfrm>
            </p:grpSpPr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69BA6AAF-BC88-805C-EF9B-0F64F75CACB5}"/>
                    </a:ext>
                  </a:extLst>
                </p:cNvPr>
                <p:cNvSpPr txBox="1"/>
                <p:nvPr/>
              </p:nvSpPr>
              <p:spPr>
                <a:xfrm>
                  <a:off x="503877" y="4750365"/>
                  <a:ext cx="281756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RSSP (CA): Sử dụng khóa ký cá nhân (lưu trong HSM)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Tạo chữ ký số cá nhân hợp pháp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3DB9F187-4DCE-4CE9-7463-8C6AE8120BA6}"/>
                    </a:ext>
                  </a:extLst>
                </p:cNvPr>
                <p:cNvSpPr/>
                <p:nvPr/>
              </p:nvSpPr>
              <p:spPr>
                <a:xfrm>
                  <a:off x="358584" y="4884055"/>
                  <a:ext cx="57214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42" name="Picture 141" descr="A group of people standing around a computer&#10;&#10;AI-generated content may be incorrect.">
              <a:extLst>
                <a:ext uri="{FF2B5EF4-FFF2-40B4-BE49-F238E27FC236}">
                  <a16:creationId xmlns:a16="http://schemas.microsoft.com/office/drawing/2014/main" id="{92EC20FF-3071-9A3E-9803-47769F8E4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520" y="1570696"/>
              <a:ext cx="3025397" cy="2061052"/>
            </a:xfrm>
            <a:prstGeom prst="rect">
              <a:avLst/>
            </a:prstGeom>
          </p:spPr>
        </p:pic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B1B014E7-1A80-5844-3DF9-F3B8F3590E38}"/>
              </a:ext>
            </a:extLst>
          </p:cNvPr>
          <p:cNvGrpSpPr/>
          <p:nvPr/>
        </p:nvGrpSpPr>
        <p:grpSpPr>
          <a:xfrm>
            <a:off x="16516666" y="1132233"/>
            <a:ext cx="3521993" cy="4173517"/>
            <a:chOff x="4373709" y="1431675"/>
            <a:chExt cx="3521993" cy="4173517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41DC2F7F-56C7-22ED-D7C3-B97D2EA87C95}"/>
                </a:ext>
              </a:extLst>
            </p:cNvPr>
            <p:cNvGrpSpPr/>
            <p:nvPr/>
          </p:nvGrpSpPr>
          <p:grpSpPr>
            <a:xfrm>
              <a:off x="4373709" y="3503951"/>
              <a:ext cx="3521993" cy="2101241"/>
              <a:chOff x="5561252" y="3503951"/>
              <a:chExt cx="3521993" cy="2101241"/>
            </a:xfrm>
          </p:grpSpPr>
          <p:sp>
            <p:nvSpPr>
              <p:cNvPr id="154" name="Rectangle: Rounded Corners 153">
                <a:extLst>
                  <a:ext uri="{FF2B5EF4-FFF2-40B4-BE49-F238E27FC236}">
                    <a16:creationId xmlns:a16="http://schemas.microsoft.com/office/drawing/2014/main" id="{C48A3D92-04AA-A268-4791-77D4F2C70AF9}"/>
                  </a:ext>
                </a:extLst>
              </p:cNvPr>
              <p:cNvSpPr/>
              <p:nvPr/>
            </p:nvSpPr>
            <p:spPr>
              <a:xfrm>
                <a:off x="5561252" y="3503951"/>
                <a:ext cx="3521993" cy="210124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C2A86F5B-9847-7D17-44E8-BF65755D86C4}"/>
                  </a:ext>
                </a:extLst>
              </p:cNvPr>
              <p:cNvSpPr txBox="1"/>
              <p:nvPr/>
            </p:nvSpPr>
            <p:spPr>
              <a:xfrm>
                <a:off x="5851204" y="3950024"/>
                <a:ext cx="29779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8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HOÀN TẤT KÝ VÀ TRẢ KẾT QUẢ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9834620B-3FD2-4324-77FC-1ADB7A3E0E60}"/>
                  </a:ext>
                </a:extLst>
              </p:cNvPr>
              <p:cNvGrpSpPr/>
              <p:nvPr/>
            </p:nvGrpSpPr>
            <p:grpSpPr>
              <a:xfrm>
                <a:off x="5713387" y="4576024"/>
                <a:ext cx="3288381" cy="276999"/>
                <a:chOff x="288906" y="5139655"/>
                <a:chExt cx="2812017" cy="276999"/>
              </a:xfrm>
            </p:grpSpPr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9EF03C7C-1E01-2ED4-F1D2-AC0FF0473B15}"/>
                    </a:ext>
                  </a:extLst>
                </p:cNvPr>
                <p:cNvSpPr txBox="1"/>
                <p:nvPr/>
              </p:nvSpPr>
              <p:spPr>
                <a:xfrm>
                  <a:off x="434199" y="5139655"/>
                  <a:ext cx="266672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Chữ ký số được gán vào tài liệu/giao dịch</a:t>
                  </a:r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0D6E1BCE-71D8-A2C0-E4E8-FB316DBBEDAE}"/>
                    </a:ext>
                  </a:extLst>
                </p:cNvPr>
                <p:cNvSpPr/>
                <p:nvPr/>
              </p:nvSpPr>
              <p:spPr>
                <a:xfrm>
                  <a:off x="288906" y="5273345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2DB32096-1B86-5744-C220-D888A0C39EFA}"/>
                  </a:ext>
                </a:extLst>
              </p:cNvPr>
              <p:cNvGrpSpPr/>
              <p:nvPr/>
            </p:nvGrpSpPr>
            <p:grpSpPr>
              <a:xfrm>
                <a:off x="5731486" y="4934458"/>
                <a:ext cx="3219638" cy="461665"/>
                <a:chOff x="305839" y="4750372"/>
                <a:chExt cx="2679598" cy="461665"/>
              </a:xfrm>
            </p:grpSpPr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6E917106-C3C3-AAAA-B374-B7EE824F92DA}"/>
                    </a:ext>
                  </a:extLst>
                </p:cNvPr>
                <p:cNvSpPr txBox="1"/>
                <p:nvPr/>
              </p:nvSpPr>
              <p:spPr>
                <a:xfrm>
                  <a:off x="451133" y="4750372"/>
                  <a:ext cx="253430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Hệ thống ngân hàng: Nhận kết quả ký, hoàn tất nghiệp vụ</a:t>
                  </a:r>
                </a:p>
              </p:txBody>
            </p:sp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350BE76D-7ADC-8CC3-9AEF-413029DB279F}"/>
                    </a:ext>
                  </a:extLst>
                </p:cNvPr>
                <p:cNvSpPr/>
                <p:nvPr/>
              </p:nvSpPr>
              <p:spPr>
                <a:xfrm>
                  <a:off x="305839" y="4884062"/>
                  <a:ext cx="57214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53" name="Picture 152" descr="A collage of icons of people writing on a computer&#10;&#10;AI-generated content may be incorrect.">
              <a:extLst>
                <a:ext uri="{FF2B5EF4-FFF2-40B4-BE49-F238E27FC236}">
                  <a16:creationId xmlns:a16="http://schemas.microsoft.com/office/drawing/2014/main" id="{62443B14-7A84-39D5-654E-CC7125EAB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47" t="51232" r="-2161" b="3284"/>
            <a:stretch>
              <a:fillRect/>
            </a:stretch>
          </p:blipFill>
          <p:spPr>
            <a:xfrm>
              <a:off x="4728422" y="1431675"/>
              <a:ext cx="2812567" cy="2493016"/>
            </a:xfrm>
            <a:prstGeom prst="rect">
              <a:avLst/>
            </a:prstGeom>
          </p:spPr>
        </p:pic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69CD310-1B88-1BB8-0AF3-31CB782E9B4D}"/>
              </a:ext>
            </a:extLst>
          </p:cNvPr>
          <p:cNvGrpSpPr/>
          <p:nvPr/>
        </p:nvGrpSpPr>
        <p:grpSpPr>
          <a:xfrm>
            <a:off x="20349824" y="933027"/>
            <a:ext cx="3521993" cy="4372723"/>
            <a:chOff x="8206867" y="1232469"/>
            <a:chExt cx="3521993" cy="4372723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022B0DA7-DE29-213C-0EF2-4F92B2665E2B}"/>
                </a:ext>
              </a:extLst>
            </p:cNvPr>
            <p:cNvGrpSpPr/>
            <p:nvPr/>
          </p:nvGrpSpPr>
          <p:grpSpPr>
            <a:xfrm>
              <a:off x="8206867" y="3503951"/>
              <a:ext cx="3521993" cy="2101241"/>
              <a:chOff x="5561252" y="3503951"/>
              <a:chExt cx="3521993" cy="2101241"/>
            </a:xfrm>
          </p:grpSpPr>
          <p:sp>
            <p:nvSpPr>
              <p:cNvPr id="165" name="Rectangle: Rounded Corners 164">
                <a:extLst>
                  <a:ext uri="{FF2B5EF4-FFF2-40B4-BE49-F238E27FC236}">
                    <a16:creationId xmlns:a16="http://schemas.microsoft.com/office/drawing/2014/main" id="{DFF91FC3-268B-BEEA-333A-39605B36D204}"/>
                  </a:ext>
                </a:extLst>
              </p:cNvPr>
              <p:cNvSpPr/>
              <p:nvPr/>
            </p:nvSpPr>
            <p:spPr>
              <a:xfrm>
                <a:off x="5561252" y="3503951"/>
                <a:ext cx="3521993" cy="210124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8767000-1431-BDF3-3F14-DD3830839092}"/>
                  </a:ext>
                </a:extLst>
              </p:cNvPr>
              <p:cNvSpPr txBox="1"/>
              <p:nvPr/>
            </p:nvSpPr>
            <p:spPr>
              <a:xfrm>
                <a:off x="5851204" y="3950024"/>
                <a:ext cx="29779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9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LƯU TRỮ VÀ TRA CỨU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C83E390A-80DC-50DE-61F2-CE2BE193A1BB}"/>
                  </a:ext>
                </a:extLst>
              </p:cNvPr>
              <p:cNvGrpSpPr/>
              <p:nvPr/>
            </p:nvGrpSpPr>
            <p:grpSpPr>
              <a:xfrm>
                <a:off x="5713387" y="4576024"/>
                <a:ext cx="3288381" cy="276999"/>
                <a:chOff x="288906" y="5139655"/>
                <a:chExt cx="2812017" cy="276999"/>
              </a:xfrm>
            </p:grpSpPr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318475AF-5F9E-FE1D-E07D-ADFEF3D56E9E}"/>
                    </a:ext>
                  </a:extLst>
                </p:cNvPr>
                <p:cNvSpPr txBox="1"/>
                <p:nvPr/>
              </p:nvSpPr>
              <p:spPr>
                <a:xfrm>
                  <a:off x="434199" y="5139655"/>
                  <a:ext cx="266672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Lưu trữ: Tài liệu đã ký, dữ liệu bằng chứng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1CF2B6F1-A97D-EBAB-6644-C7FBB707A4C7}"/>
                    </a:ext>
                  </a:extLst>
                </p:cNvPr>
                <p:cNvSpPr/>
                <p:nvPr/>
              </p:nvSpPr>
              <p:spPr>
                <a:xfrm>
                  <a:off x="288906" y="5273345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AAC8660C-C293-8C57-D2D3-3642F3F11C42}"/>
                  </a:ext>
                </a:extLst>
              </p:cNvPr>
              <p:cNvGrpSpPr/>
              <p:nvPr/>
            </p:nvGrpSpPr>
            <p:grpSpPr>
              <a:xfrm>
                <a:off x="5731486" y="4934458"/>
                <a:ext cx="3219638" cy="461665"/>
                <a:chOff x="305839" y="4750372"/>
                <a:chExt cx="2679598" cy="461665"/>
              </a:xfrm>
            </p:grpSpPr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B3ED340F-8EDA-9523-BD10-60593BC8EE4B}"/>
                    </a:ext>
                  </a:extLst>
                </p:cNvPr>
                <p:cNvSpPr txBox="1"/>
                <p:nvPr/>
              </p:nvSpPr>
              <p:spPr>
                <a:xfrm>
                  <a:off x="451133" y="4750372"/>
                  <a:ext cx="253430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hàng: Có thể xem lại, dùng khi cần đối soát/tranh chấp</a:t>
                  </a: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49D2C32D-CA51-33D5-4D48-768AC582F283}"/>
                    </a:ext>
                  </a:extLst>
                </p:cNvPr>
                <p:cNvSpPr/>
                <p:nvPr/>
              </p:nvSpPr>
              <p:spPr>
                <a:xfrm>
                  <a:off x="305839" y="4884062"/>
                  <a:ext cx="57214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64" name="Picture 163" descr="A building with a sign on it&#10;&#10;AI-generated content may be incorrect.">
              <a:extLst>
                <a:ext uri="{FF2B5EF4-FFF2-40B4-BE49-F238E27FC236}">
                  <a16:creationId xmlns:a16="http://schemas.microsoft.com/office/drawing/2014/main" id="{24F21EF0-81BE-22E2-ABE4-AC3B0C69B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7" r="20567"/>
            <a:stretch>
              <a:fillRect/>
            </a:stretch>
          </p:blipFill>
          <p:spPr>
            <a:xfrm>
              <a:off x="8707247" y="1232469"/>
              <a:ext cx="2521232" cy="2692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4613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66D22-533D-1A1B-DF58-E60EB8815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6A49962-A56F-8B02-7CC2-6D78FE9D8714}"/>
              </a:ext>
            </a:extLst>
          </p:cNvPr>
          <p:cNvSpPr/>
          <p:nvPr/>
        </p:nvSpPr>
        <p:spPr>
          <a:xfrm rot="16200000">
            <a:off x="5090346" y="-5110940"/>
            <a:ext cx="1992264" cy="12172956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  <a:gd name="connsiteX0" fmla="*/ 4255468 w 4255468"/>
              <a:gd name="connsiteY0" fmla="*/ 0 h 8063346"/>
              <a:gd name="connsiteX1" fmla="*/ 4255468 w 4255468"/>
              <a:gd name="connsiteY1" fmla="*/ 8063346 h 8063346"/>
              <a:gd name="connsiteX2" fmla="*/ 1 w 4255468"/>
              <a:gd name="connsiteY2" fmla="*/ 5127786 h 8063346"/>
              <a:gd name="connsiteX3" fmla="*/ 4255468 w 4255468"/>
              <a:gd name="connsiteY3" fmla="*/ 0 h 8063346"/>
              <a:gd name="connsiteX0" fmla="*/ 4704273 w 4704273"/>
              <a:gd name="connsiteY0" fmla="*/ 0 h 8063346"/>
              <a:gd name="connsiteX1" fmla="*/ 4704273 w 4704273"/>
              <a:gd name="connsiteY1" fmla="*/ 8063346 h 8063346"/>
              <a:gd name="connsiteX2" fmla="*/ 448806 w 4704273"/>
              <a:gd name="connsiteY2" fmla="*/ 5127786 h 8063346"/>
              <a:gd name="connsiteX3" fmla="*/ 4704273 w 4704273"/>
              <a:gd name="connsiteY3" fmla="*/ 0 h 8063346"/>
              <a:gd name="connsiteX0" fmla="*/ 4255466 w 4255466"/>
              <a:gd name="connsiteY0" fmla="*/ 0 h 8050749"/>
              <a:gd name="connsiteX1" fmla="*/ 4255467 w 4255466"/>
              <a:gd name="connsiteY1" fmla="*/ 8050749 h 8050749"/>
              <a:gd name="connsiteX2" fmla="*/ -1 w 4255466"/>
              <a:gd name="connsiteY2" fmla="*/ 5127786 h 8050749"/>
              <a:gd name="connsiteX3" fmla="*/ 4255466 w 4255466"/>
              <a:gd name="connsiteY3" fmla="*/ 0 h 8050749"/>
              <a:gd name="connsiteX0" fmla="*/ 4255466 w 4255466"/>
              <a:gd name="connsiteY0" fmla="*/ 0 h 8050749"/>
              <a:gd name="connsiteX1" fmla="*/ 4255467 w 4255466"/>
              <a:gd name="connsiteY1" fmla="*/ 8050749 h 8050749"/>
              <a:gd name="connsiteX2" fmla="*/ -1 w 4255466"/>
              <a:gd name="connsiteY2" fmla="*/ 5127786 h 8050749"/>
              <a:gd name="connsiteX3" fmla="*/ 4255466 w 4255466"/>
              <a:gd name="connsiteY3" fmla="*/ 0 h 8050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5466" h="8050749">
                <a:moveTo>
                  <a:pt x="4255466" y="0"/>
                </a:moveTo>
                <a:cubicBezTo>
                  <a:pt x="4255466" y="2683583"/>
                  <a:pt x="4255467" y="5367166"/>
                  <a:pt x="4255467" y="8050749"/>
                </a:cubicBezTo>
                <a:cubicBezTo>
                  <a:pt x="1947453" y="7918460"/>
                  <a:pt x="-1" y="6469577"/>
                  <a:pt x="-1" y="5127786"/>
                </a:cubicBezTo>
                <a:cubicBezTo>
                  <a:pt x="-1" y="3785995"/>
                  <a:pt x="2028834" y="0"/>
                  <a:pt x="4255466" y="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DFB6A2D-F964-84E8-FE05-762AF066B6FC}"/>
              </a:ext>
            </a:extLst>
          </p:cNvPr>
          <p:cNvGrpSpPr/>
          <p:nvPr/>
        </p:nvGrpSpPr>
        <p:grpSpPr>
          <a:xfrm>
            <a:off x="432053" y="5805264"/>
            <a:ext cx="6614990" cy="769481"/>
            <a:chOff x="532865" y="1973719"/>
            <a:chExt cx="6614990" cy="76948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57EE2FB-05A1-811A-7EEE-9B5FF7A87635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C473251-52B3-6951-C274-CD3064B8271D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A9D2C5B8-F863-00FC-055F-7C2BF662D5BA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21" name="Graphic 20" descr="Badge Tick with solid fill">
                <a:extLst>
                  <a:ext uri="{FF2B5EF4-FFF2-40B4-BE49-F238E27FC236}">
                    <a16:creationId xmlns:a16="http://schemas.microsoft.com/office/drawing/2014/main" id="{1847FF9B-8691-A062-D262-1FB218BDE6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03E1007-B6A2-A7FA-D37B-9A859997CEBD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QUY TRÌNH KÝ SỐ - GÓC NHÌN TỪ NGƯỜI DÙNG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6DC5EA-19E4-1FD5-CD45-2A5A79E1C371}"/>
              </a:ext>
            </a:extLst>
          </p:cNvPr>
          <p:cNvGrpSpPr/>
          <p:nvPr/>
        </p:nvGrpSpPr>
        <p:grpSpPr>
          <a:xfrm>
            <a:off x="268941" y="1560402"/>
            <a:ext cx="3793603" cy="4044790"/>
            <a:chOff x="432053" y="1570696"/>
            <a:chExt cx="3793603" cy="404479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10640A5-CD51-9CAA-B4A6-F344FB97E9AE}"/>
                </a:ext>
              </a:extLst>
            </p:cNvPr>
            <p:cNvGrpSpPr/>
            <p:nvPr/>
          </p:nvGrpSpPr>
          <p:grpSpPr>
            <a:xfrm>
              <a:off x="432053" y="3514245"/>
              <a:ext cx="3793603" cy="2101241"/>
              <a:chOff x="5561252" y="3503951"/>
              <a:chExt cx="3793603" cy="2101241"/>
            </a:xfrm>
          </p:grpSpPr>
          <p:sp>
            <p:nvSpPr>
              <p:cNvPr id="125" name="Rectangle: Rounded Corners 124">
                <a:extLst>
                  <a:ext uri="{FF2B5EF4-FFF2-40B4-BE49-F238E27FC236}">
                    <a16:creationId xmlns:a16="http://schemas.microsoft.com/office/drawing/2014/main" id="{2E7FEA55-93A6-C610-9A8F-8B2930E61DEC}"/>
                  </a:ext>
                </a:extLst>
              </p:cNvPr>
              <p:cNvSpPr/>
              <p:nvPr/>
            </p:nvSpPr>
            <p:spPr>
              <a:xfrm>
                <a:off x="5561252" y="3503951"/>
                <a:ext cx="3793603" cy="210124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E355B7F2-E5DF-66B3-FD33-3AE427D51B95}"/>
                  </a:ext>
                </a:extLst>
              </p:cNvPr>
              <p:cNvSpPr txBox="1"/>
              <p:nvPr/>
            </p:nvSpPr>
            <p:spPr>
              <a:xfrm>
                <a:off x="5913386" y="3751575"/>
                <a:ext cx="32700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7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KÍCH HOẠT KÝ SỐ TỪ XA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30758070-C8EB-3393-9944-25CFF321A527}"/>
                  </a:ext>
                </a:extLst>
              </p:cNvPr>
              <p:cNvGrpSpPr/>
              <p:nvPr/>
            </p:nvGrpSpPr>
            <p:grpSpPr>
              <a:xfrm>
                <a:off x="5794864" y="4394958"/>
                <a:ext cx="3559991" cy="461665"/>
                <a:chOff x="358584" y="4958589"/>
                <a:chExt cx="3044281" cy="461665"/>
              </a:xfrm>
            </p:grpSpPr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DC3BE2C6-6E99-D016-7A75-5A67E5D12DAD}"/>
                    </a:ext>
                  </a:extLst>
                </p:cNvPr>
                <p:cNvSpPr txBox="1"/>
                <p:nvPr/>
              </p:nvSpPr>
              <p:spPr>
                <a:xfrm>
                  <a:off x="503877" y="4958589"/>
                  <a:ext cx="28989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Sau khi danh tính được xác nhận, RSHUB gửi yêu cầu ký hợp lệ.</a:t>
                  </a:r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6858CEEE-07F3-D35E-E963-E67F68D7FC6E}"/>
                    </a:ext>
                  </a:extLst>
                </p:cNvPr>
                <p:cNvSpPr/>
                <p:nvPr/>
              </p:nvSpPr>
              <p:spPr>
                <a:xfrm>
                  <a:off x="358584" y="5092279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ACAEB3B0-9C24-1F8C-151A-8510802D81C1}"/>
                  </a:ext>
                </a:extLst>
              </p:cNvPr>
              <p:cNvGrpSpPr/>
              <p:nvPr/>
            </p:nvGrpSpPr>
            <p:grpSpPr>
              <a:xfrm>
                <a:off x="5794864" y="4934451"/>
                <a:ext cx="3559990" cy="461665"/>
                <a:chOff x="358584" y="4750365"/>
                <a:chExt cx="2962862" cy="461665"/>
              </a:xfrm>
            </p:grpSpPr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C4FDBF71-D1AE-A387-F30D-968F7619F765}"/>
                    </a:ext>
                  </a:extLst>
                </p:cNvPr>
                <p:cNvSpPr txBox="1"/>
                <p:nvPr/>
              </p:nvSpPr>
              <p:spPr>
                <a:xfrm>
                  <a:off x="503877" y="4750365"/>
                  <a:ext cx="281756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RSSP (CA): Sử dụng khóa ký cá nhân (lưu trong HSM)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Tạo chữ ký số cá nhân hợp pháp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B864CAC2-E455-CCC5-8180-074CF81633E0}"/>
                    </a:ext>
                  </a:extLst>
                </p:cNvPr>
                <p:cNvSpPr/>
                <p:nvPr/>
              </p:nvSpPr>
              <p:spPr>
                <a:xfrm>
                  <a:off x="358584" y="4884055"/>
                  <a:ext cx="57214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3" name="Picture 2" descr="A group of people standing around a computer&#10;&#10;AI-generated content may be incorrect.">
              <a:extLst>
                <a:ext uri="{FF2B5EF4-FFF2-40B4-BE49-F238E27FC236}">
                  <a16:creationId xmlns:a16="http://schemas.microsoft.com/office/drawing/2014/main" id="{A2805E02-64A6-0889-84BA-B3EC522C7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520" y="1570696"/>
              <a:ext cx="3025397" cy="206105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B963E26-FACB-C507-EF43-6ED09072B14C}"/>
              </a:ext>
            </a:extLst>
          </p:cNvPr>
          <p:cNvGrpSpPr/>
          <p:nvPr/>
        </p:nvGrpSpPr>
        <p:grpSpPr>
          <a:xfrm>
            <a:off x="4373709" y="1431675"/>
            <a:ext cx="3521993" cy="4173517"/>
            <a:chOff x="4373709" y="1431675"/>
            <a:chExt cx="3521993" cy="417351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C6DD3E-1192-089E-8205-848C415BEB34}"/>
                </a:ext>
              </a:extLst>
            </p:cNvPr>
            <p:cNvGrpSpPr/>
            <p:nvPr/>
          </p:nvGrpSpPr>
          <p:grpSpPr>
            <a:xfrm>
              <a:off x="4373709" y="3503951"/>
              <a:ext cx="3521993" cy="2101241"/>
              <a:chOff x="5561252" y="3503951"/>
              <a:chExt cx="3521993" cy="2101241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89B82C40-C439-ADD1-2F76-E8AFAF552778}"/>
                  </a:ext>
                </a:extLst>
              </p:cNvPr>
              <p:cNvSpPr/>
              <p:nvPr/>
            </p:nvSpPr>
            <p:spPr>
              <a:xfrm>
                <a:off x="5561252" y="3503951"/>
                <a:ext cx="3521993" cy="210124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CFE42F1-01F1-003A-7C0F-3648546EE33A}"/>
                  </a:ext>
                </a:extLst>
              </p:cNvPr>
              <p:cNvSpPr txBox="1"/>
              <p:nvPr/>
            </p:nvSpPr>
            <p:spPr>
              <a:xfrm>
                <a:off x="5851204" y="3950024"/>
                <a:ext cx="29779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8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HOÀN TẤT KÝ VÀ TRẢ KẾT QUẢ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8B8C2009-E74D-494E-344F-54AC63722CAF}"/>
                  </a:ext>
                </a:extLst>
              </p:cNvPr>
              <p:cNvGrpSpPr/>
              <p:nvPr/>
            </p:nvGrpSpPr>
            <p:grpSpPr>
              <a:xfrm>
                <a:off x="5713387" y="4576024"/>
                <a:ext cx="3288381" cy="276999"/>
                <a:chOff x="288906" y="5139655"/>
                <a:chExt cx="2812017" cy="276999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24DEA59A-2461-2054-128C-5C41FCE4343A}"/>
                    </a:ext>
                  </a:extLst>
                </p:cNvPr>
                <p:cNvSpPr txBox="1"/>
                <p:nvPr/>
              </p:nvSpPr>
              <p:spPr>
                <a:xfrm>
                  <a:off x="434199" y="5139655"/>
                  <a:ext cx="266672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Chữ ký số được gán vào tài liệu/giao dịch</a:t>
                  </a: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388E09A5-B1D7-3534-2E85-2D3DE26B336C}"/>
                    </a:ext>
                  </a:extLst>
                </p:cNvPr>
                <p:cNvSpPr/>
                <p:nvPr/>
              </p:nvSpPr>
              <p:spPr>
                <a:xfrm>
                  <a:off x="288906" y="5273345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6C76D73-EBC8-57F5-ABCC-0D3D058EEF37}"/>
                  </a:ext>
                </a:extLst>
              </p:cNvPr>
              <p:cNvGrpSpPr/>
              <p:nvPr/>
            </p:nvGrpSpPr>
            <p:grpSpPr>
              <a:xfrm>
                <a:off x="5731486" y="4934458"/>
                <a:ext cx="3219638" cy="461665"/>
                <a:chOff x="305839" y="4750372"/>
                <a:chExt cx="2679598" cy="461665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F3BF056-9177-2C1E-6EA4-612CFAB9CBFF}"/>
                    </a:ext>
                  </a:extLst>
                </p:cNvPr>
                <p:cNvSpPr txBox="1"/>
                <p:nvPr/>
              </p:nvSpPr>
              <p:spPr>
                <a:xfrm>
                  <a:off x="451133" y="4750372"/>
                  <a:ext cx="253430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Hệ thống ngân hàng: Nhận kết quả ký, hoàn tất nghiệp vụ</a:t>
                  </a: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32D6A27C-F45A-9B83-F023-574C2B1845E1}"/>
                    </a:ext>
                  </a:extLst>
                </p:cNvPr>
                <p:cNvSpPr/>
                <p:nvPr/>
              </p:nvSpPr>
              <p:spPr>
                <a:xfrm>
                  <a:off x="305839" y="4884062"/>
                  <a:ext cx="57214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6" name="Picture 5" descr="A collage of icons of people writing on a computer&#10;&#10;AI-generated content may be incorrect.">
              <a:extLst>
                <a:ext uri="{FF2B5EF4-FFF2-40B4-BE49-F238E27FC236}">
                  <a16:creationId xmlns:a16="http://schemas.microsoft.com/office/drawing/2014/main" id="{C54E4618-58F5-980F-C7DE-35F276FA7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47" t="51232" r="-2161" b="3284"/>
            <a:stretch>
              <a:fillRect/>
            </a:stretch>
          </p:blipFill>
          <p:spPr>
            <a:xfrm>
              <a:off x="4728422" y="1431675"/>
              <a:ext cx="2812567" cy="2493016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B287F7C-3F2A-A624-F750-23432AF9F97C}"/>
              </a:ext>
            </a:extLst>
          </p:cNvPr>
          <p:cNvGrpSpPr/>
          <p:nvPr/>
        </p:nvGrpSpPr>
        <p:grpSpPr>
          <a:xfrm>
            <a:off x="8206867" y="1232469"/>
            <a:ext cx="3521993" cy="4372723"/>
            <a:chOff x="8206867" y="1232469"/>
            <a:chExt cx="3521993" cy="437272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22AC195-B091-7385-4CA1-8678EE6BC47D}"/>
                </a:ext>
              </a:extLst>
            </p:cNvPr>
            <p:cNvGrpSpPr/>
            <p:nvPr/>
          </p:nvGrpSpPr>
          <p:grpSpPr>
            <a:xfrm>
              <a:off x="8206867" y="3503951"/>
              <a:ext cx="3521993" cy="2101241"/>
              <a:chOff x="5561252" y="3503951"/>
              <a:chExt cx="3521993" cy="2101241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FCBA9F83-1CD4-5FA1-0404-EF9F9F2053F8}"/>
                  </a:ext>
                </a:extLst>
              </p:cNvPr>
              <p:cNvSpPr/>
              <p:nvPr/>
            </p:nvSpPr>
            <p:spPr>
              <a:xfrm>
                <a:off x="5561252" y="3503951"/>
                <a:ext cx="3521993" cy="210124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3A33A67-EAE7-739D-538C-A103A4E0ACEC}"/>
                  </a:ext>
                </a:extLst>
              </p:cNvPr>
              <p:cNvSpPr txBox="1"/>
              <p:nvPr/>
            </p:nvSpPr>
            <p:spPr>
              <a:xfrm>
                <a:off x="5851204" y="3950024"/>
                <a:ext cx="29779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9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LƯU TRỮ VÀ TRA CỨU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217E2B2B-AA73-D4D8-C798-DAB821742123}"/>
                  </a:ext>
                </a:extLst>
              </p:cNvPr>
              <p:cNvGrpSpPr/>
              <p:nvPr/>
            </p:nvGrpSpPr>
            <p:grpSpPr>
              <a:xfrm>
                <a:off x="5713387" y="4576024"/>
                <a:ext cx="3288381" cy="276999"/>
                <a:chOff x="288906" y="5139655"/>
                <a:chExt cx="2812017" cy="276999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F2DFD2E3-B7AE-9BB0-905D-D122E0AEE55D}"/>
                    </a:ext>
                  </a:extLst>
                </p:cNvPr>
                <p:cNvSpPr txBox="1"/>
                <p:nvPr/>
              </p:nvSpPr>
              <p:spPr>
                <a:xfrm>
                  <a:off x="434199" y="5139655"/>
                  <a:ext cx="266672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Lưu trữ: Tài liệu đã ký, dữ liệu bằng chứng</a:t>
                  </a: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9B4EDC4A-0D65-C068-34E9-D61FA6ECA71A}"/>
                    </a:ext>
                  </a:extLst>
                </p:cNvPr>
                <p:cNvSpPr/>
                <p:nvPr/>
              </p:nvSpPr>
              <p:spPr>
                <a:xfrm>
                  <a:off x="288906" y="5273345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F0A96E4C-E35A-322B-3F63-90DAB721BCC9}"/>
                  </a:ext>
                </a:extLst>
              </p:cNvPr>
              <p:cNvGrpSpPr/>
              <p:nvPr/>
            </p:nvGrpSpPr>
            <p:grpSpPr>
              <a:xfrm>
                <a:off x="5731486" y="4934458"/>
                <a:ext cx="3219638" cy="461665"/>
                <a:chOff x="305839" y="4750372"/>
                <a:chExt cx="2679598" cy="461665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8D540F66-9DB6-3EFC-0155-79D16FAAE784}"/>
                    </a:ext>
                  </a:extLst>
                </p:cNvPr>
                <p:cNvSpPr txBox="1"/>
                <p:nvPr/>
              </p:nvSpPr>
              <p:spPr>
                <a:xfrm>
                  <a:off x="451133" y="4750372"/>
                  <a:ext cx="253430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hàng: Có thể xem lại, dùng khi cần đối soát/tranh chấp</a:t>
                  </a:r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C7DAC1BB-7C61-6DB8-522D-CA7AF2CC9481}"/>
                    </a:ext>
                  </a:extLst>
                </p:cNvPr>
                <p:cNvSpPr/>
                <p:nvPr/>
              </p:nvSpPr>
              <p:spPr>
                <a:xfrm>
                  <a:off x="305839" y="4884062"/>
                  <a:ext cx="57214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93" name="Picture 92" descr="A building with a sign on it&#10;&#10;AI-generated content may be incorrect.">
              <a:extLst>
                <a:ext uri="{FF2B5EF4-FFF2-40B4-BE49-F238E27FC236}">
                  <a16:creationId xmlns:a16="http://schemas.microsoft.com/office/drawing/2014/main" id="{1746AF09-2A88-9583-AE1D-33B2B838C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7" r="20567"/>
            <a:stretch>
              <a:fillRect/>
            </a:stretch>
          </p:blipFill>
          <p:spPr>
            <a:xfrm>
              <a:off x="8707247" y="1232469"/>
              <a:ext cx="2521232" cy="2692222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F010F70-0D01-1BA6-5596-1B708CDFE69A}"/>
              </a:ext>
            </a:extLst>
          </p:cNvPr>
          <p:cNvGrpSpPr/>
          <p:nvPr/>
        </p:nvGrpSpPr>
        <p:grpSpPr>
          <a:xfrm>
            <a:off x="-12296152" y="1687117"/>
            <a:ext cx="3588018" cy="3975023"/>
            <a:chOff x="216819" y="1336587"/>
            <a:chExt cx="3588018" cy="3975023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DBFCA852-E88E-115D-402E-8F9B1A00B94E}"/>
                </a:ext>
              </a:extLst>
            </p:cNvPr>
            <p:cNvGrpSpPr/>
            <p:nvPr/>
          </p:nvGrpSpPr>
          <p:grpSpPr>
            <a:xfrm>
              <a:off x="216819" y="3171401"/>
              <a:ext cx="3588018" cy="2140209"/>
              <a:chOff x="168083" y="4031990"/>
              <a:chExt cx="3588018" cy="214020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5D2C9234-7064-89D4-D97D-73CF2BCBE033}"/>
                  </a:ext>
                </a:extLst>
              </p:cNvPr>
              <p:cNvSpPr/>
              <p:nvPr/>
            </p:nvSpPr>
            <p:spPr>
              <a:xfrm>
                <a:off x="168084" y="4031990"/>
                <a:ext cx="3588017" cy="214020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C97BD224-4D09-B410-5186-45F225F4CCA3}"/>
                  </a:ext>
                </a:extLst>
              </p:cNvPr>
              <p:cNvSpPr txBox="1"/>
              <p:nvPr/>
            </p:nvSpPr>
            <p:spPr>
              <a:xfrm>
                <a:off x="168083" y="4392456"/>
                <a:ext cx="35880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4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GOPAPERLESS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CHUYỂN YÊU CẦU SANG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6C577A28-BC5B-8EBB-0492-ECA77E9CA445}"/>
                  </a:ext>
                </a:extLst>
              </p:cNvPr>
              <p:cNvGrpSpPr/>
              <p:nvPr/>
            </p:nvGrpSpPr>
            <p:grpSpPr>
              <a:xfrm>
                <a:off x="358584" y="5003856"/>
                <a:ext cx="3336470" cy="646331"/>
                <a:chOff x="358584" y="5003856"/>
                <a:chExt cx="3336470" cy="646331"/>
              </a:xfrm>
            </p:grpSpPr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A9E38244-CCB8-FCEF-86EC-76F13CA1268B}"/>
                    </a:ext>
                  </a:extLst>
                </p:cNvPr>
                <p:cNvSpPr txBox="1"/>
                <p:nvPr/>
              </p:nvSpPr>
              <p:spPr>
                <a:xfrm>
                  <a:off x="503877" y="5003856"/>
                  <a:ext cx="319117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Sau khi khách hàng đồng ý: nội dung ký được đóng gói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</a:t>
                  </a:r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Tạo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 dấu vết consent (ai – khi nào – ký cái gì)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9C2E34A4-4C2C-AB84-4AED-0D9975768952}"/>
                    </a:ext>
                  </a:extLst>
                </p:cNvPr>
                <p:cNvSpPr/>
                <p:nvPr/>
              </p:nvSpPr>
              <p:spPr>
                <a:xfrm>
                  <a:off x="358584" y="5137546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DCA00E1D-5BA6-13C5-3A88-2F825617581F}"/>
                  </a:ext>
                </a:extLst>
              </p:cNvPr>
              <p:cNvGrpSpPr/>
              <p:nvPr/>
            </p:nvGrpSpPr>
            <p:grpSpPr>
              <a:xfrm>
                <a:off x="349689" y="5669273"/>
                <a:ext cx="3191177" cy="276999"/>
                <a:chOff x="349284" y="5669273"/>
                <a:chExt cx="3336471" cy="276999"/>
              </a:xfrm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5A439454-C38A-24C7-9162-D9EF369D4E71}"/>
                    </a:ext>
                  </a:extLst>
                </p:cNvPr>
                <p:cNvSpPr txBox="1"/>
                <p:nvPr/>
              </p:nvSpPr>
              <p:spPr>
                <a:xfrm>
                  <a:off x="494577" y="5669273"/>
                  <a:ext cx="31911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Gửi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yêu cầu ký hợp lệ sang RSHUB</a:t>
                  </a:r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ED9DC529-28C7-DF76-9C38-105BF03A7E2C}"/>
                    </a:ext>
                  </a:extLst>
                </p:cNvPr>
                <p:cNvSpPr/>
                <p:nvPr/>
              </p:nvSpPr>
              <p:spPr>
                <a:xfrm>
                  <a:off x="349284" y="5785628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97" name="Picture 96" descr="A group of people standing around a computer&#10;&#10;AI-generated content may be incorrect.">
              <a:extLst>
                <a:ext uri="{FF2B5EF4-FFF2-40B4-BE49-F238E27FC236}">
                  <a16:creationId xmlns:a16="http://schemas.microsoft.com/office/drawing/2014/main" id="{8A9C2A67-608B-8FD8-AC34-6ABED012B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30" y="1336587"/>
              <a:ext cx="3025397" cy="2061052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E74292C-9CAD-16D6-71E9-492E2E132F93}"/>
              </a:ext>
            </a:extLst>
          </p:cNvPr>
          <p:cNvGrpSpPr/>
          <p:nvPr/>
        </p:nvGrpSpPr>
        <p:grpSpPr>
          <a:xfrm>
            <a:off x="-8444533" y="1460986"/>
            <a:ext cx="4091700" cy="4201154"/>
            <a:chOff x="4068438" y="1110456"/>
            <a:chExt cx="4091700" cy="4201154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22A61149-4066-BD22-500A-03F2FC4FC65F}"/>
                </a:ext>
              </a:extLst>
            </p:cNvPr>
            <p:cNvGrpSpPr/>
            <p:nvPr/>
          </p:nvGrpSpPr>
          <p:grpSpPr>
            <a:xfrm>
              <a:off x="4068438" y="3171402"/>
              <a:ext cx="4091700" cy="2140208"/>
              <a:chOff x="5944799" y="4498185"/>
              <a:chExt cx="4091700" cy="2140208"/>
            </a:xfrm>
          </p:grpSpPr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B7486496-22C6-A02A-728F-96133896ACE5}"/>
                  </a:ext>
                </a:extLst>
              </p:cNvPr>
              <p:cNvSpPr/>
              <p:nvPr/>
            </p:nvSpPr>
            <p:spPr>
              <a:xfrm>
                <a:off x="5944799" y="4498185"/>
                <a:ext cx="4091700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552A044-140C-7239-4CDB-326A0B5E44BE}"/>
                  </a:ext>
                </a:extLst>
              </p:cNvPr>
              <p:cNvSpPr txBox="1"/>
              <p:nvPr/>
            </p:nvSpPr>
            <p:spPr>
              <a:xfrm>
                <a:off x="6092402" y="4771179"/>
                <a:ext cx="37599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5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ĐIỀU PHỐI XÁC THỰC ĐỊNH DANH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228325D5-D22A-78E6-EA7E-2FF57AAA9E21}"/>
                  </a:ext>
                </a:extLst>
              </p:cNvPr>
              <p:cNvGrpSpPr/>
              <p:nvPr/>
            </p:nvGrpSpPr>
            <p:grpSpPr>
              <a:xfrm>
                <a:off x="6131289" y="5367540"/>
                <a:ext cx="3905210" cy="461665"/>
                <a:chOff x="358584" y="4939885"/>
                <a:chExt cx="3905210" cy="461665"/>
              </a:xfrm>
            </p:grpSpPr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E981456A-6AF1-9D03-27DC-2AFE72B8FD91}"/>
                    </a:ext>
                  </a:extLst>
                </p:cNvPr>
                <p:cNvSpPr txBox="1"/>
                <p:nvPr/>
              </p:nvSpPr>
              <p:spPr>
                <a:xfrm>
                  <a:off x="503877" y="4939885"/>
                  <a:ext cx="375991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Hệ thống hiển thị cho khách hàng “</a:t>
                  </a:r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Xác thực bằng VNeID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”</a:t>
                  </a: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3DD95A1F-9D41-C04A-B7D1-5B392378289D}"/>
                    </a:ext>
                  </a:extLst>
                </p:cNvPr>
                <p:cNvSpPr/>
                <p:nvPr/>
              </p:nvSpPr>
              <p:spPr>
                <a:xfrm>
                  <a:off x="358584" y="504701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A4ABF133-DD2A-7C7A-7B99-1E32CC27C21A}"/>
                  </a:ext>
                </a:extLst>
              </p:cNvPr>
              <p:cNvGrpSpPr/>
              <p:nvPr/>
            </p:nvGrpSpPr>
            <p:grpSpPr>
              <a:xfrm>
                <a:off x="6131289" y="5881807"/>
                <a:ext cx="3905210" cy="461665"/>
                <a:chOff x="358584" y="4972726"/>
                <a:chExt cx="3905210" cy="461665"/>
              </a:xfrm>
            </p:grpSpPr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F820BA72-B9E8-FE90-74F8-ED0F65CB744E}"/>
                    </a:ext>
                  </a:extLst>
                </p:cNvPr>
                <p:cNvSpPr txBox="1"/>
                <p:nvPr/>
              </p:nvSpPr>
              <p:spPr>
                <a:xfrm>
                  <a:off x="463938" y="4972726"/>
                  <a:ext cx="37998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hàng: Chuyển sang VNeID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Xác thực bằng sinh trắc học/PIN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 </a:t>
                  </a:r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A38209E3-26DE-7E61-F677-A1D743279BB8}"/>
                    </a:ext>
                  </a:extLst>
                </p:cNvPr>
                <p:cNvSpPr/>
                <p:nvPr/>
              </p:nvSpPr>
              <p:spPr>
                <a:xfrm>
                  <a:off x="358584" y="5078505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08" name="Picture 107" descr="A group of people standing next to each other&#10;&#10;AI-generated content may be incorrect.">
              <a:extLst>
                <a:ext uri="{FF2B5EF4-FFF2-40B4-BE49-F238E27FC236}">
                  <a16:creationId xmlns:a16="http://schemas.microsoft.com/office/drawing/2014/main" id="{733987A8-6FB8-F077-F31F-90A35BC9D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317" y="1110456"/>
              <a:ext cx="2511942" cy="2260799"/>
            </a:xfrm>
            <a:prstGeom prst="rect">
              <a:avLst/>
            </a:prstGeom>
          </p:spPr>
        </p:pic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7090C05-E9EF-5A33-BF9A-3295BDFD24B4}"/>
              </a:ext>
            </a:extLst>
          </p:cNvPr>
          <p:cNvGrpSpPr/>
          <p:nvPr/>
        </p:nvGrpSpPr>
        <p:grpSpPr>
          <a:xfrm>
            <a:off x="-4096616" y="969498"/>
            <a:ext cx="3558825" cy="4698502"/>
            <a:chOff x="8416355" y="618968"/>
            <a:chExt cx="3558825" cy="4698502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39F3D512-BD16-4A8E-F600-E452742CAB04}"/>
                </a:ext>
              </a:extLst>
            </p:cNvPr>
            <p:cNvGrpSpPr/>
            <p:nvPr/>
          </p:nvGrpSpPr>
          <p:grpSpPr>
            <a:xfrm>
              <a:off x="8416355" y="3177262"/>
              <a:ext cx="3558825" cy="2140208"/>
              <a:chOff x="8522671" y="4381009"/>
              <a:chExt cx="3558825" cy="2140208"/>
            </a:xfrm>
          </p:grpSpPr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350E8E5B-35F7-525A-6119-7724CBAEFB9E}"/>
                  </a:ext>
                </a:extLst>
              </p:cNvPr>
              <p:cNvSpPr/>
              <p:nvPr/>
            </p:nvSpPr>
            <p:spPr>
              <a:xfrm>
                <a:off x="8522672" y="4381009"/>
                <a:ext cx="3558824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033B70E-69F9-6C21-5EAA-C15760545F28}"/>
                  </a:ext>
                </a:extLst>
              </p:cNvPr>
              <p:cNvSpPr txBox="1"/>
              <p:nvPr/>
            </p:nvSpPr>
            <p:spPr>
              <a:xfrm>
                <a:off x="8522671" y="4625404"/>
                <a:ext cx="35588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6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VNeID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XÁC NHẬN DANH TÍNH CÔNG DÂN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7F78DF06-B9B5-1704-AAEC-260DC1948B44}"/>
                  </a:ext>
                </a:extLst>
              </p:cNvPr>
              <p:cNvGrpSpPr/>
              <p:nvPr/>
            </p:nvGrpSpPr>
            <p:grpSpPr>
              <a:xfrm>
                <a:off x="8709162" y="5223805"/>
                <a:ext cx="3181834" cy="461665"/>
                <a:chOff x="358584" y="4913326"/>
                <a:chExt cx="3181834" cy="461665"/>
              </a:xfrm>
            </p:grpSpPr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137E94FD-45B4-4112-6AD5-2FD531538053}"/>
                    </a:ext>
                  </a:extLst>
                </p:cNvPr>
                <p:cNvSpPr txBox="1"/>
                <p:nvPr/>
              </p:nvSpPr>
              <p:spPr>
                <a:xfrm>
                  <a:off x="503877" y="4913326"/>
                  <a:ext cx="303654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err="1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VNeID</a:t>
                  </a:r>
                  <a:r>
                    <a:rPr lang="en-US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 xác thực thành công: Đúng người, đúng định danh Quốc gia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1072989B-FBFD-6D71-5974-2559739938AE}"/>
                    </a:ext>
                  </a:extLst>
                </p:cNvPr>
                <p:cNvSpPr/>
                <p:nvPr/>
              </p:nvSpPr>
              <p:spPr>
                <a:xfrm>
                  <a:off x="358584" y="502891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200B2B39-A3D5-B7A1-206C-9F8239354522}"/>
                  </a:ext>
                </a:extLst>
              </p:cNvPr>
              <p:cNvGrpSpPr/>
              <p:nvPr/>
            </p:nvGrpSpPr>
            <p:grpSpPr>
              <a:xfrm>
                <a:off x="8709162" y="5904407"/>
                <a:ext cx="3112339" cy="276999"/>
                <a:chOff x="358584" y="5112502"/>
                <a:chExt cx="3112339" cy="276999"/>
              </a:xfrm>
            </p:grpSpPr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4BDBE949-A069-6175-EDC9-26C5EA03694F}"/>
                    </a:ext>
                  </a:extLst>
                </p:cNvPr>
                <p:cNvSpPr txBox="1"/>
                <p:nvPr/>
              </p:nvSpPr>
              <p:spPr>
                <a:xfrm>
                  <a:off x="503877" y="5112502"/>
                  <a:ext cx="296704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Trả kết quả xác thực về </a:t>
                  </a:r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RSHUB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.</a:t>
                  </a:r>
                  <a:endPara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2F0A8672-7793-7C60-44C8-78467097C3F0}"/>
                    </a:ext>
                  </a:extLst>
                </p:cNvPr>
                <p:cNvSpPr/>
                <p:nvPr/>
              </p:nvSpPr>
              <p:spPr>
                <a:xfrm>
                  <a:off x="358584" y="5219033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38" name="Picture 137" descr="Screens screenshot of a phone&#10;&#10;AI-generated content may be incorrect.">
              <a:extLst>
                <a:ext uri="{FF2B5EF4-FFF2-40B4-BE49-F238E27FC236}">
                  <a16:creationId xmlns:a16="http://schemas.microsoft.com/office/drawing/2014/main" id="{C111631B-B8B4-988E-40E2-8071767CD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1409" y="618968"/>
              <a:ext cx="2528717" cy="2739596"/>
            </a:xfrm>
            <a:prstGeom prst="rect">
              <a:avLst/>
            </a:prstGeom>
          </p:spPr>
        </p:pic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B273A663-4DC1-28E1-7C52-77B972360AB9}"/>
              </a:ext>
            </a:extLst>
          </p:cNvPr>
          <p:cNvGrpSpPr/>
          <p:nvPr/>
        </p:nvGrpSpPr>
        <p:grpSpPr>
          <a:xfrm>
            <a:off x="-24721908" y="1580001"/>
            <a:ext cx="3588018" cy="4076279"/>
            <a:chOff x="458940" y="1235237"/>
            <a:chExt cx="3588018" cy="4076279"/>
          </a:xfrm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07797819-97D4-A3D3-AE6D-9ACF4A780426}"/>
                </a:ext>
              </a:extLst>
            </p:cNvPr>
            <p:cNvGrpSpPr/>
            <p:nvPr/>
          </p:nvGrpSpPr>
          <p:grpSpPr>
            <a:xfrm>
              <a:off x="458940" y="3171307"/>
              <a:ext cx="3588018" cy="2140209"/>
              <a:chOff x="168083" y="4031990"/>
              <a:chExt cx="3588018" cy="2140209"/>
            </a:xfrm>
          </p:grpSpPr>
          <p:sp>
            <p:nvSpPr>
              <p:cNvPr id="171" name="Rectangle: Rounded Corners 170">
                <a:extLst>
                  <a:ext uri="{FF2B5EF4-FFF2-40B4-BE49-F238E27FC236}">
                    <a16:creationId xmlns:a16="http://schemas.microsoft.com/office/drawing/2014/main" id="{23323EC3-0EEC-0CA1-4B7C-79B7A15F71D2}"/>
                  </a:ext>
                </a:extLst>
              </p:cNvPr>
              <p:cNvSpPr/>
              <p:nvPr/>
            </p:nvSpPr>
            <p:spPr>
              <a:xfrm>
                <a:off x="168084" y="4031990"/>
                <a:ext cx="3588017" cy="214020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91D7BB01-019B-57D3-EA41-4D1474C1F394}"/>
                  </a:ext>
                </a:extLst>
              </p:cNvPr>
              <p:cNvSpPr txBox="1"/>
              <p:nvPr/>
            </p:nvSpPr>
            <p:spPr>
              <a:xfrm>
                <a:off x="168083" y="4392456"/>
                <a:ext cx="35880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1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PHÁT SINH NGHIỆP VỤ CẦN KÝ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9D9900FA-9A26-F51F-84B3-862447A04499}"/>
                  </a:ext>
                </a:extLst>
              </p:cNvPr>
              <p:cNvGrpSpPr/>
              <p:nvPr/>
            </p:nvGrpSpPr>
            <p:grpSpPr>
              <a:xfrm>
                <a:off x="358584" y="4786578"/>
                <a:ext cx="3336470" cy="646331"/>
                <a:chOff x="358584" y="4786578"/>
                <a:chExt cx="3336470" cy="646331"/>
              </a:xfrm>
            </p:grpSpPr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4B5E8495-E43E-92D3-6CAD-D66C965AF2BE}"/>
                    </a:ext>
                  </a:extLst>
                </p:cNvPr>
                <p:cNvSpPr txBox="1"/>
                <p:nvPr/>
              </p:nvSpPr>
              <p:spPr>
                <a:xfrm>
                  <a:off x="503877" y="4786578"/>
                  <a:ext cx="319117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thực hiện một nghiệp vụ trên ứng dụng/ngân hàng số: Ký hợp đồng vay, xác thực giao dịch lớn, ...</a:t>
                  </a:r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89B4F3E5-2BB1-3224-9388-5947CB0E6A7F}"/>
                    </a:ext>
                  </a:extLst>
                </p:cNvPr>
                <p:cNvSpPr/>
                <p:nvPr/>
              </p:nvSpPr>
              <p:spPr>
                <a:xfrm>
                  <a:off x="358584" y="4920268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6C0C316E-0CF0-AD6B-5E87-207696C24865}"/>
                  </a:ext>
                </a:extLst>
              </p:cNvPr>
              <p:cNvGrpSpPr/>
              <p:nvPr/>
            </p:nvGrpSpPr>
            <p:grpSpPr>
              <a:xfrm>
                <a:off x="349689" y="5515369"/>
                <a:ext cx="3191177" cy="276999"/>
                <a:chOff x="349284" y="5515369"/>
                <a:chExt cx="3336471" cy="276999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EFD51B9A-963A-3204-3A24-4E3DAB0BECB9}"/>
                    </a:ext>
                  </a:extLst>
                </p:cNvPr>
                <p:cNvSpPr txBox="1"/>
                <p:nvPr/>
              </p:nvSpPr>
              <p:spPr>
                <a:xfrm>
                  <a:off x="494577" y="5515369"/>
                  <a:ext cx="31911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Nhấn “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Tiếp tục/Xác nhận”</a:t>
                  </a:r>
                </a:p>
              </p:txBody>
            </p:sp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D248A19D-0F15-2572-7767-C413FBCECFC4}"/>
                    </a:ext>
                  </a:extLst>
                </p:cNvPr>
                <p:cNvSpPr/>
                <p:nvPr/>
              </p:nvSpPr>
              <p:spPr>
                <a:xfrm>
                  <a:off x="349284" y="5631724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70" name="Picture 169" descr="A hand holding a pencil and writing on a computer&#10;&#10;AI-generated content may be incorrect.">
              <a:extLst>
                <a:ext uri="{FF2B5EF4-FFF2-40B4-BE49-F238E27FC236}">
                  <a16:creationId xmlns:a16="http://schemas.microsoft.com/office/drawing/2014/main" id="{559FC348-09EC-EEB3-8D4A-4A4E9843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76" b="7382"/>
            <a:stretch>
              <a:fillRect/>
            </a:stretch>
          </p:blipFill>
          <p:spPr>
            <a:xfrm>
              <a:off x="824200" y="1235237"/>
              <a:ext cx="2857496" cy="2347198"/>
            </a:xfrm>
            <a:prstGeom prst="rect">
              <a:avLst/>
            </a:prstGeom>
          </p:spPr>
        </p:pic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896190D-5314-7370-95F6-00C67485EBAA}"/>
              </a:ext>
            </a:extLst>
          </p:cNvPr>
          <p:cNvGrpSpPr/>
          <p:nvPr/>
        </p:nvGrpSpPr>
        <p:grpSpPr>
          <a:xfrm>
            <a:off x="-20948930" y="1497390"/>
            <a:ext cx="4170341" cy="4158890"/>
            <a:chOff x="4637527" y="1152625"/>
            <a:chExt cx="4170341" cy="4158890"/>
          </a:xfrm>
        </p:grpSpPr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1C948E88-A91F-EF9A-217F-F4332471535A}"/>
                </a:ext>
              </a:extLst>
            </p:cNvPr>
            <p:cNvGrpSpPr/>
            <p:nvPr/>
          </p:nvGrpSpPr>
          <p:grpSpPr>
            <a:xfrm>
              <a:off x="4716168" y="3171307"/>
              <a:ext cx="4091700" cy="2140208"/>
              <a:chOff x="5944799" y="4498185"/>
              <a:chExt cx="4091700" cy="2140208"/>
            </a:xfrm>
          </p:grpSpPr>
          <p:sp>
            <p:nvSpPr>
              <p:cNvPr id="182" name="Rectangle: Rounded Corners 181">
                <a:extLst>
                  <a:ext uri="{FF2B5EF4-FFF2-40B4-BE49-F238E27FC236}">
                    <a16:creationId xmlns:a16="http://schemas.microsoft.com/office/drawing/2014/main" id="{D59D453A-D577-2689-F74B-DD1E9F558194}"/>
                  </a:ext>
                </a:extLst>
              </p:cNvPr>
              <p:cNvSpPr/>
              <p:nvPr/>
            </p:nvSpPr>
            <p:spPr>
              <a:xfrm>
                <a:off x="5944799" y="4498185"/>
                <a:ext cx="4091700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CB3EDBF-801C-AC10-F80B-A3BCEBB78A30}"/>
                  </a:ext>
                </a:extLst>
              </p:cNvPr>
              <p:cNvSpPr txBox="1"/>
              <p:nvPr/>
            </p:nvSpPr>
            <p:spPr>
              <a:xfrm>
                <a:off x="5956670" y="4844016"/>
                <a:ext cx="40498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2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NGÂN HÀNG XÁC ĐỊNH CẦN KÝ SỐ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405E65B5-EF6C-DFBB-0C6C-5FCE8CB28A9A}"/>
                  </a:ext>
                </a:extLst>
              </p:cNvPr>
              <p:cNvGrpSpPr/>
              <p:nvPr/>
            </p:nvGrpSpPr>
            <p:grpSpPr>
              <a:xfrm>
                <a:off x="6131289" y="5267953"/>
                <a:ext cx="3905210" cy="276999"/>
                <a:chOff x="358584" y="4840298"/>
                <a:chExt cx="3905210" cy="276999"/>
              </a:xfrm>
            </p:grpSpPr>
            <p:sp>
              <p:nvSpPr>
                <p:cNvPr id="189" name="TextBox 188">
                  <a:extLst>
                    <a:ext uri="{FF2B5EF4-FFF2-40B4-BE49-F238E27FC236}">
                      <a16:creationId xmlns:a16="http://schemas.microsoft.com/office/drawing/2014/main" id="{462B3432-08ED-8426-0C9D-BC9CEF69047C}"/>
                    </a:ext>
                  </a:extLst>
                </p:cNvPr>
                <p:cNvSpPr txBox="1"/>
                <p:nvPr/>
              </p:nvSpPr>
              <p:spPr>
                <a:xfrm>
                  <a:off x="503877" y="4840298"/>
                  <a:ext cx="375991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Hệ thống nhận diện </a:t>
                  </a:r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  <a:sym typeface="Wingdings 3" panose="05040102010807070707" pitchFamily="18" charset="2"/>
                    </a:rPr>
                    <a:t> Nghiệp vụ này cần chữ ký số</a:t>
                  </a:r>
                  <a:endPara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190" name="Oval 189">
                  <a:extLst>
                    <a:ext uri="{FF2B5EF4-FFF2-40B4-BE49-F238E27FC236}">
                      <a16:creationId xmlns:a16="http://schemas.microsoft.com/office/drawing/2014/main" id="{74195488-4E12-CBB3-6BFA-16307F89D437}"/>
                    </a:ext>
                  </a:extLst>
                </p:cNvPr>
                <p:cNvSpPr/>
                <p:nvPr/>
              </p:nvSpPr>
              <p:spPr>
                <a:xfrm>
                  <a:off x="358584" y="4947423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3F55EBF7-FA1C-DC3D-CFB0-EAA4F7639DCB}"/>
                  </a:ext>
                </a:extLst>
              </p:cNvPr>
              <p:cNvGrpSpPr/>
              <p:nvPr/>
            </p:nvGrpSpPr>
            <p:grpSpPr>
              <a:xfrm>
                <a:off x="6131289" y="5673582"/>
                <a:ext cx="3905210" cy="461665"/>
                <a:chOff x="358584" y="4764501"/>
                <a:chExt cx="3905210" cy="461665"/>
              </a:xfrm>
            </p:grpSpPr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FEDFCD3B-C8E1-18D8-3A92-F8DA869B90C1}"/>
                    </a:ext>
                  </a:extLst>
                </p:cNvPr>
                <p:cNvSpPr txBox="1"/>
                <p:nvPr/>
              </p:nvSpPr>
              <p:spPr>
                <a:xfrm>
                  <a:off x="463938" y="4764501"/>
                  <a:ext cx="37998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Chuẩn bị nội dung cần ký (Hợp đồng/Điều khoản/Giao dịch) và thông tin pháp lý liên quan</a:t>
                  </a:r>
                </a:p>
              </p:txBody>
            </p:sp>
            <p:sp>
              <p:nvSpPr>
                <p:cNvPr id="188" name="Oval 187">
                  <a:extLst>
                    <a:ext uri="{FF2B5EF4-FFF2-40B4-BE49-F238E27FC236}">
                      <a16:creationId xmlns:a16="http://schemas.microsoft.com/office/drawing/2014/main" id="{16AE11CF-732D-FCD5-55D8-B5B500414BF1}"/>
                    </a:ext>
                  </a:extLst>
                </p:cNvPr>
                <p:cNvSpPr/>
                <p:nvPr/>
              </p:nvSpPr>
              <p:spPr>
                <a:xfrm>
                  <a:off x="358584" y="487028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B685EF5F-6EF0-F26E-D27C-88466E89FA83}"/>
                  </a:ext>
                </a:extLst>
              </p:cNvPr>
              <p:cNvSpPr txBox="1"/>
              <p:nvPr/>
            </p:nvSpPr>
            <p:spPr>
              <a:xfrm>
                <a:off x="6065323" y="6181776"/>
                <a:ext cx="36345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  <a:sym typeface="Wingdings 3" panose="05040102010807070707" pitchFamily="18" charset="2"/>
                  </a:rPr>
                  <a:t> </a:t>
                </a:r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Chuyển sang luồng ký số</a:t>
                </a:r>
              </a:p>
            </p:txBody>
          </p:sp>
        </p:grpSp>
        <p:pic>
          <p:nvPicPr>
            <p:cNvPr id="181" name="Picture 180" descr="A group of people sitting in a bank&#10;&#10;AI-generated content may be incorrect.">
              <a:extLst>
                <a:ext uri="{FF2B5EF4-FFF2-40B4-BE49-F238E27FC236}">
                  <a16:creationId xmlns:a16="http://schemas.microsoft.com/office/drawing/2014/main" id="{CB307D9F-A8B4-AA99-7EF0-B1962C44A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7527" y="1152625"/>
              <a:ext cx="4067089" cy="2259141"/>
            </a:xfrm>
            <a:prstGeom prst="rect">
              <a:avLst/>
            </a:prstGeom>
          </p:spPr>
        </p:pic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9CF1C869-E943-B0DD-6428-4E0C12B69B00}"/>
              </a:ext>
            </a:extLst>
          </p:cNvPr>
          <p:cNvGrpSpPr/>
          <p:nvPr/>
        </p:nvGrpSpPr>
        <p:grpSpPr>
          <a:xfrm>
            <a:off x="-16522372" y="1301480"/>
            <a:ext cx="3558825" cy="4360660"/>
            <a:chOff x="8416355" y="956810"/>
            <a:chExt cx="3558825" cy="4360660"/>
          </a:xfrm>
        </p:grpSpPr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571F07BF-E9E8-F266-8ADB-AC3B2C154929}"/>
                </a:ext>
              </a:extLst>
            </p:cNvPr>
            <p:cNvGrpSpPr/>
            <p:nvPr/>
          </p:nvGrpSpPr>
          <p:grpSpPr>
            <a:xfrm>
              <a:off x="8416355" y="3177262"/>
              <a:ext cx="3558825" cy="2140208"/>
              <a:chOff x="8416355" y="3177262"/>
              <a:chExt cx="3558825" cy="2140208"/>
            </a:xfrm>
          </p:grpSpPr>
          <p:sp>
            <p:nvSpPr>
              <p:cNvPr id="194" name="Rectangle: Rounded Corners 193">
                <a:extLst>
                  <a:ext uri="{FF2B5EF4-FFF2-40B4-BE49-F238E27FC236}">
                    <a16:creationId xmlns:a16="http://schemas.microsoft.com/office/drawing/2014/main" id="{DEF019D4-4369-6C8B-9627-D524365C94A4}"/>
                  </a:ext>
                </a:extLst>
              </p:cNvPr>
              <p:cNvSpPr/>
              <p:nvPr/>
            </p:nvSpPr>
            <p:spPr>
              <a:xfrm>
                <a:off x="8416356" y="3177262"/>
                <a:ext cx="3558824" cy="214020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70F4A1F8-E48A-915F-97D4-914EBD79E3C4}"/>
                  </a:ext>
                </a:extLst>
              </p:cNvPr>
              <p:cNvSpPr txBox="1"/>
              <p:nvPr/>
            </p:nvSpPr>
            <p:spPr>
              <a:xfrm>
                <a:off x="8416355" y="3421657"/>
                <a:ext cx="35588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itchFamily="2" charset="0"/>
                    <a:ea typeface="Roboto" pitchFamily="2" charset="0"/>
                  </a:rPr>
                  <a:t>BƯỚC 3 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– </a:t>
                </a:r>
                <a:r>
                  <a:rPr lang="en-US" sz="1400" b="1" dirty="0" err="1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GOPAPERLESS</a:t>
                </a:r>
                <a:r>
                  <a:rPr lang="en-US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 HIỂN THỊ &amp; THU THẬP SỰ ĐỒNG Ý KÝ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196" name="Group 195">
                <a:extLst>
                  <a:ext uri="{FF2B5EF4-FFF2-40B4-BE49-F238E27FC236}">
                    <a16:creationId xmlns:a16="http://schemas.microsoft.com/office/drawing/2014/main" id="{6423F064-F2C9-476F-7DC0-8D32B0D9C9EC}"/>
                  </a:ext>
                </a:extLst>
              </p:cNvPr>
              <p:cNvGrpSpPr/>
              <p:nvPr/>
            </p:nvGrpSpPr>
            <p:grpSpPr>
              <a:xfrm>
                <a:off x="8602846" y="4020058"/>
                <a:ext cx="3181834" cy="646331"/>
                <a:chOff x="358584" y="4913326"/>
                <a:chExt cx="3181834" cy="646331"/>
              </a:xfrm>
            </p:grpSpPr>
            <p:sp>
              <p:nvSpPr>
                <p:cNvPr id="200" name="TextBox 199">
                  <a:extLst>
                    <a:ext uri="{FF2B5EF4-FFF2-40B4-BE49-F238E27FC236}">
                      <a16:creationId xmlns:a16="http://schemas.microsoft.com/office/drawing/2014/main" id="{604286A0-9A70-CBB7-2208-5FFD7C836275}"/>
                    </a:ext>
                  </a:extLst>
                </p:cNvPr>
                <p:cNvSpPr txBox="1"/>
                <p:nvPr/>
              </p:nvSpPr>
              <p:spPr>
                <a:xfrm>
                  <a:off x="503877" y="4913326"/>
                  <a:ext cx="303654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Hiển thị rõ ràng cho khách hàng: Nội dung ký, thông tin quan trọng (số tiền, điều khoản, trách nhiệm, ...)</a:t>
                  </a:r>
                </a:p>
              </p:txBody>
            </p:sp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F21D4A51-C444-8B35-2FB5-4CE038B04CBA}"/>
                    </a:ext>
                  </a:extLst>
                </p:cNvPr>
                <p:cNvSpPr/>
                <p:nvPr/>
              </p:nvSpPr>
              <p:spPr>
                <a:xfrm>
                  <a:off x="358584" y="5028910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FE18F2EE-79A5-ABF8-0F95-92408545B97F}"/>
                  </a:ext>
                </a:extLst>
              </p:cNvPr>
              <p:cNvGrpSpPr/>
              <p:nvPr/>
            </p:nvGrpSpPr>
            <p:grpSpPr>
              <a:xfrm>
                <a:off x="8602846" y="4700660"/>
                <a:ext cx="3112339" cy="461665"/>
                <a:chOff x="358584" y="5112502"/>
                <a:chExt cx="3112339" cy="461665"/>
              </a:xfrm>
            </p:grpSpPr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34720B6C-6D1D-92D7-BA39-03835AD92826}"/>
                    </a:ext>
                  </a:extLst>
                </p:cNvPr>
                <p:cNvSpPr txBox="1"/>
                <p:nvPr/>
              </p:nvSpPr>
              <p:spPr>
                <a:xfrm>
                  <a:off x="503877" y="5112502"/>
                  <a:ext cx="296704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hàng: Xem, cuộn đọc và xác nhận: “Tôi đồng ý và ký số”</a:t>
                  </a:r>
                  <a:endPara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6BEB6921-A373-A0E0-0842-A3CA34B090CD}"/>
                    </a:ext>
                  </a:extLst>
                </p:cNvPr>
                <p:cNvSpPr/>
                <p:nvPr/>
              </p:nvSpPr>
              <p:spPr>
                <a:xfrm>
                  <a:off x="358584" y="5219033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93" name="Picture 192" descr="A group of people standing around a computer&#10;&#10;AI-generated content may be incorrect.">
              <a:extLst>
                <a:ext uri="{FF2B5EF4-FFF2-40B4-BE49-F238E27FC236}">
                  <a16:creationId xmlns:a16="http://schemas.microsoft.com/office/drawing/2014/main" id="{F545936E-9816-679F-5A6F-F35D242E9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268" y="956810"/>
              <a:ext cx="2342999" cy="24222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1633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A8DFC-BFF6-29F2-A4A2-9891E7060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670CF580-3B96-D832-9412-0F12A8F7374B}"/>
              </a:ext>
            </a:extLst>
          </p:cNvPr>
          <p:cNvGrpSpPr/>
          <p:nvPr/>
        </p:nvGrpSpPr>
        <p:grpSpPr>
          <a:xfrm>
            <a:off x="6481692" y="523477"/>
            <a:ext cx="1458033" cy="6334523"/>
            <a:chOff x="5465205" y="1163453"/>
            <a:chExt cx="1458033" cy="6334523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92E6405-E117-53EF-2692-5B3D23814481}"/>
                </a:ext>
              </a:extLst>
            </p:cNvPr>
            <p:cNvGrpSpPr/>
            <p:nvPr/>
          </p:nvGrpSpPr>
          <p:grpSpPr>
            <a:xfrm>
              <a:off x="5465205" y="1163453"/>
              <a:ext cx="1458033" cy="1411474"/>
              <a:chOff x="4343438" y="2551870"/>
              <a:chExt cx="1458033" cy="1411474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5F65B3E4-1829-0B92-BD8C-C6768D463961}"/>
                  </a:ext>
                </a:extLst>
              </p:cNvPr>
              <p:cNvSpPr/>
              <p:nvPr/>
            </p:nvSpPr>
            <p:spPr>
              <a:xfrm>
                <a:off x="4343438" y="3240912"/>
                <a:ext cx="1458033" cy="722432"/>
              </a:xfrm>
              <a:prstGeom prst="roundRect">
                <a:avLst/>
              </a:prstGeom>
              <a:solidFill>
                <a:srgbClr val="8FCB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6" name="Picture 5" descr="A cellphone with a pen and a shield&#10;&#10;AI-generated content may be incorrect.">
                <a:extLst>
                  <a:ext uri="{FF2B5EF4-FFF2-40B4-BE49-F238E27FC236}">
                    <a16:creationId xmlns:a16="http://schemas.microsoft.com/office/drawing/2014/main" id="{34AC18E9-2FB4-3FBD-F102-69D4FBE8D3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475"/>
              <a:stretch>
                <a:fillRect/>
              </a:stretch>
            </p:blipFill>
            <p:spPr>
              <a:xfrm>
                <a:off x="4464826" y="2551870"/>
                <a:ext cx="1069170" cy="984613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2C4EF3-676B-A1D8-53EA-73EC010D948A}"/>
                  </a:ext>
                </a:extLst>
              </p:cNvPr>
              <p:cNvSpPr txBox="1"/>
              <p:nvPr/>
            </p:nvSpPr>
            <p:spPr>
              <a:xfrm>
                <a:off x="4385295" y="3584022"/>
                <a:ext cx="13743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err="1">
                    <a:solidFill>
                      <a:srgbClr val="005EA9"/>
                    </a:solidFill>
                    <a:latin typeface="Roboto" pitchFamily="2" charset="0"/>
                    <a:ea typeface="Roboto" pitchFamily="2" charset="0"/>
                  </a:rPr>
                  <a:t>RSHUB</a:t>
                </a:r>
                <a:endParaRPr lang="vi-VN" sz="1200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70E1F82-1F9E-1FAE-ADBD-B215FF71DB15}"/>
                </a:ext>
              </a:extLst>
            </p:cNvPr>
            <p:cNvCxnSpPr>
              <a:cxnSpLocks/>
            </p:cNvCxnSpPr>
            <p:nvPr/>
          </p:nvCxnSpPr>
          <p:spPr>
            <a:xfrm>
              <a:off x="6194222" y="2583043"/>
              <a:ext cx="0" cy="4914933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3810F3C-FB30-734B-C570-CEFD0C56D228}"/>
              </a:ext>
            </a:extLst>
          </p:cNvPr>
          <p:cNvSpPr/>
          <p:nvPr/>
        </p:nvSpPr>
        <p:spPr>
          <a:xfrm>
            <a:off x="7139369" y="2405796"/>
            <a:ext cx="132417" cy="669438"/>
          </a:xfrm>
          <a:prstGeom prst="rect">
            <a:avLst/>
          </a:prstGeom>
          <a:solidFill>
            <a:srgbClr val="BCD5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83FC505-A683-5253-39A2-5923B7E46026}"/>
              </a:ext>
            </a:extLst>
          </p:cNvPr>
          <p:cNvGrpSpPr/>
          <p:nvPr/>
        </p:nvGrpSpPr>
        <p:grpSpPr>
          <a:xfrm>
            <a:off x="2344848" y="843281"/>
            <a:ext cx="1458033" cy="6014719"/>
            <a:chOff x="890949" y="1441085"/>
            <a:chExt cx="1458033" cy="601471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A42793C-708E-BC79-1BF2-045920039267}"/>
                </a:ext>
              </a:extLst>
            </p:cNvPr>
            <p:cNvGrpSpPr/>
            <p:nvPr/>
          </p:nvGrpSpPr>
          <p:grpSpPr>
            <a:xfrm>
              <a:off x="890949" y="1441085"/>
              <a:ext cx="1458033" cy="1122954"/>
              <a:chOff x="1026751" y="2994279"/>
              <a:chExt cx="1458033" cy="1122954"/>
            </a:xfrm>
          </p:grpSpPr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8D8744C1-7692-F8D9-36D8-FB43750C6083}"/>
                  </a:ext>
                </a:extLst>
              </p:cNvPr>
              <p:cNvSpPr/>
              <p:nvPr/>
            </p:nvSpPr>
            <p:spPr>
              <a:xfrm>
                <a:off x="1026751" y="3394801"/>
                <a:ext cx="1458033" cy="722432"/>
              </a:xfrm>
              <a:prstGeom prst="roundRect">
                <a:avLst/>
              </a:prstGeom>
              <a:solidFill>
                <a:srgbClr val="8FCB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3" name="Picture 2" descr="A building with a sign on it&#10;&#10;AI-generated content may be incorrect.">
                <a:extLst>
                  <a:ext uri="{FF2B5EF4-FFF2-40B4-BE49-F238E27FC236}">
                    <a16:creationId xmlns:a16="http://schemas.microsoft.com/office/drawing/2014/main" id="{B36848BD-1867-2A17-6ECB-80AD44411B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57" r="20567"/>
              <a:stretch>
                <a:fillRect/>
              </a:stretch>
            </p:blipFill>
            <p:spPr>
              <a:xfrm>
                <a:off x="1443321" y="2994279"/>
                <a:ext cx="635696" cy="678809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1AF56E-5EC3-2E01-4FE3-E680B0F2C502}"/>
                  </a:ext>
                </a:extLst>
              </p:cNvPr>
              <p:cNvSpPr txBox="1"/>
              <p:nvPr/>
            </p:nvSpPr>
            <p:spPr>
              <a:xfrm>
                <a:off x="1068608" y="3756017"/>
                <a:ext cx="13743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005EA9"/>
                    </a:solidFill>
                    <a:latin typeface="Roboto" pitchFamily="2" charset="0"/>
                    <a:ea typeface="Roboto" pitchFamily="2" charset="0"/>
                  </a:rPr>
                  <a:t>NGÂN HÀNG</a:t>
                </a:r>
                <a:endParaRPr lang="vi-VN" sz="1200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16BF66C-FEFB-2756-6A43-EB7F44694A33}"/>
                </a:ext>
              </a:extLst>
            </p:cNvPr>
            <p:cNvCxnSpPr>
              <a:cxnSpLocks/>
            </p:cNvCxnSpPr>
            <p:nvPr/>
          </p:nvCxnSpPr>
          <p:spPr>
            <a:xfrm>
              <a:off x="1619965" y="2564039"/>
              <a:ext cx="0" cy="4891765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0A3B84F6-32E6-5ED7-2FD8-C9F551E9780E}"/>
              </a:ext>
            </a:extLst>
          </p:cNvPr>
          <p:cNvGrpSpPr/>
          <p:nvPr/>
        </p:nvGrpSpPr>
        <p:grpSpPr>
          <a:xfrm>
            <a:off x="1774986" y="4628858"/>
            <a:ext cx="1660790" cy="469728"/>
            <a:chOff x="1900997" y="2681057"/>
            <a:chExt cx="1660790" cy="469728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F1B5ACF-1077-6B6E-AB4A-403A1233C075}"/>
                </a:ext>
              </a:extLst>
            </p:cNvPr>
            <p:cNvSpPr/>
            <p:nvPr/>
          </p:nvSpPr>
          <p:spPr>
            <a:xfrm>
              <a:off x="1900997" y="2681057"/>
              <a:ext cx="1659096" cy="469728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13961CDA-712A-0CEB-B9F1-347CA4226A98}"/>
                </a:ext>
              </a:extLst>
            </p:cNvPr>
            <p:cNvSpPr txBox="1"/>
            <p:nvPr/>
          </p:nvSpPr>
          <p:spPr>
            <a:xfrm>
              <a:off x="1951379" y="2726584"/>
              <a:ext cx="16104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(10) </a:t>
              </a:r>
              <a:r>
                <a:rPr lang="vi-VN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Đóng gói chữ ký số, tài liệu được ký số</a:t>
              </a:r>
              <a:endParaRPr lang="en-US" sz="1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C1A3068B-7D8B-8427-3412-44D3B48365CB}"/>
              </a:ext>
            </a:extLst>
          </p:cNvPr>
          <p:cNvCxnSpPr>
            <a:cxnSpLocks/>
          </p:cNvCxnSpPr>
          <p:nvPr/>
        </p:nvCxnSpPr>
        <p:spPr>
          <a:xfrm flipH="1">
            <a:off x="3435031" y="4863722"/>
            <a:ext cx="1312096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287231B-D40C-3825-74C8-EC071BE5EFAA}"/>
              </a:ext>
            </a:extLst>
          </p:cNvPr>
          <p:cNvGrpSpPr/>
          <p:nvPr/>
        </p:nvGrpSpPr>
        <p:grpSpPr>
          <a:xfrm>
            <a:off x="10294779" y="742740"/>
            <a:ext cx="1458033" cy="6115260"/>
            <a:chOff x="10104665" y="1333859"/>
            <a:chExt cx="1458033" cy="611526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E5FFE41-69DF-DE9A-21D2-A5600D878502}"/>
                </a:ext>
              </a:extLst>
            </p:cNvPr>
            <p:cNvGrpSpPr/>
            <p:nvPr/>
          </p:nvGrpSpPr>
          <p:grpSpPr>
            <a:xfrm>
              <a:off x="10104665" y="1333859"/>
              <a:ext cx="1458033" cy="1223495"/>
              <a:chOff x="5771489" y="1222477"/>
              <a:chExt cx="1458033" cy="1223495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85DF238D-CEBD-EE1E-2E49-7192A5A4342A}"/>
                  </a:ext>
                </a:extLst>
              </p:cNvPr>
              <p:cNvSpPr/>
              <p:nvPr/>
            </p:nvSpPr>
            <p:spPr>
              <a:xfrm>
                <a:off x="5771489" y="1723540"/>
                <a:ext cx="1458033" cy="722432"/>
              </a:xfrm>
              <a:prstGeom prst="roundRect">
                <a:avLst/>
              </a:prstGeom>
              <a:solidFill>
                <a:srgbClr val="8FCB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C25BA4E-8A27-BD66-0030-A02F59C58BF9}"/>
                  </a:ext>
                </a:extLst>
              </p:cNvPr>
              <p:cNvSpPr txBox="1"/>
              <p:nvPr/>
            </p:nvSpPr>
            <p:spPr>
              <a:xfrm>
                <a:off x="5933620" y="2026159"/>
                <a:ext cx="11337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400" b="1" dirty="0">
                    <a:solidFill>
                      <a:srgbClr val="005EA9"/>
                    </a:solidFill>
                    <a:latin typeface="Roboto" pitchFamily="2" charset="0"/>
                    <a:ea typeface="Roboto" pitchFamily="2" charset="0"/>
                  </a:rPr>
                  <a:t>RSSP (CA)</a:t>
                </a:r>
              </a:p>
            </p:txBody>
          </p:sp>
          <p:pic>
            <p:nvPicPr>
              <p:cNvPr id="28" name="Picture 27" descr="A collage of different images of different types of computers&#10;&#10;AI-generated content may be incorrect.">
                <a:extLst>
                  <a:ext uri="{FF2B5EF4-FFF2-40B4-BE49-F238E27FC236}">
                    <a16:creationId xmlns:a16="http://schemas.microsoft.com/office/drawing/2014/main" id="{8AEB8849-17AD-E543-7FB8-9455DEB4B2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215" t="3637" b="55150"/>
              <a:stretch>
                <a:fillRect/>
              </a:stretch>
            </p:blipFill>
            <p:spPr>
              <a:xfrm>
                <a:off x="6258773" y="1222477"/>
                <a:ext cx="889424" cy="783483"/>
              </a:xfrm>
              <a:prstGeom prst="rect">
                <a:avLst/>
              </a:prstGeom>
            </p:spPr>
          </p:pic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6ACD88D-78A2-DE5E-E2E5-0067F22B2B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33678" y="2557354"/>
              <a:ext cx="4" cy="4891765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2" name="Rectangle 161">
            <a:extLst>
              <a:ext uri="{FF2B5EF4-FFF2-40B4-BE49-F238E27FC236}">
                <a16:creationId xmlns:a16="http://schemas.microsoft.com/office/drawing/2014/main" id="{8D1C298A-E188-323F-8928-DDC37CB09DB3}"/>
              </a:ext>
            </a:extLst>
          </p:cNvPr>
          <p:cNvSpPr/>
          <p:nvPr/>
        </p:nvSpPr>
        <p:spPr>
          <a:xfrm>
            <a:off x="10961697" y="4281198"/>
            <a:ext cx="132417" cy="669438"/>
          </a:xfrm>
          <a:prstGeom prst="rect">
            <a:avLst/>
          </a:prstGeom>
          <a:solidFill>
            <a:srgbClr val="BCD5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BC824F93-A851-5262-E00F-DAF6A448C100}"/>
              </a:ext>
            </a:extLst>
          </p:cNvPr>
          <p:cNvSpPr/>
          <p:nvPr/>
        </p:nvSpPr>
        <p:spPr>
          <a:xfrm>
            <a:off x="3007655" y="2064711"/>
            <a:ext cx="132417" cy="669438"/>
          </a:xfrm>
          <a:prstGeom prst="rect">
            <a:avLst/>
          </a:prstGeom>
          <a:solidFill>
            <a:srgbClr val="BCD5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102D303-45ED-E4B0-176F-62DE5A4D52B0}"/>
              </a:ext>
            </a:extLst>
          </p:cNvPr>
          <p:cNvGrpSpPr/>
          <p:nvPr/>
        </p:nvGrpSpPr>
        <p:grpSpPr>
          <a:xfrm>
            <a:off x="4352408" y="986026"/>
            <a:ext cx="1508796" cy="5871974"/>
            <a:chOff x="3071065" y="1621351"/>
            <a:chExt cx="1508796" cy="5871974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94ADA865-0CA2-978E-D769-87CEFD5266D7}"/>
                </a:ext>
              </a:extLst>
            </p:cNvPr>
            <p:cNvSpPr/>
            <p:nvPr/>
          </p:nvSpPr>
          <p:spPr>
            <a:xfrm>
              <a:off x="3119237" y="1850330"/>
              <a:ext cx="1458033" cy="722432"/>
            </a:xfrm>
            <a:prstGeom prst="roundRect">
              <a:avLst/>
            </a:prstGeom>
            <a:solidFill>
              <a:srgbClr val="8FCB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FBA1B37-5A7B-99FC-11A7-5598E0D0FC8D}"/>
                </a:ext>
              </a:extLst>
            </p:cNvPr>
            <p:cNvSpPr txBox="1"/>
            <p:nvPr/>
          </p:nvSpPr>
          <p:spPr>
            <a:xfrm>
              <a:off x="3161094" y="2211546"/>
              <a:ext cx="13743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MOBILE-ID</a:t>
              </a:r>
              <a:endParaRPr lang="vi-VN" sz="1200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68" name="Picture 6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1CEA2E32-1AEB-8A13-A2F6-5CB3D3E76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065" y="1621351"/>
              <a:ext cx="1508796" cy="302266"/>
            </a:xfrm>
            <a:prstGeom prst="rect">
              <a:avLst/>
            </a:prstGeom>
          </p:spPr>
        </p:pic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BDF343EC-8B5C-8BB7-E562-EBED5997A2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25463" y="2557354"/>
              <a:ext cx="0" cy="4935971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B315571-3680-C266-AD0E-DC0109AB94D1}"/>
              </a:ext>
            </a:extLst>
          </p:cNvPr>
          <p:cNvSpPr/>
          <p:nvPr/>
        </p:nvSpPr>
        <p:spPr>
          <a:xfrm>
            <a:off x="5049237" y="2420112"/>
            <a:ext cx="132417" cy="669438"/>
          </a:xfrm>
          <a:prstGeom prst="rect">
            <a:avLst/>
          </a:prstGeom>
          <a:solidFill>
            <a:srgbClr val="BCD5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EC6A93A-3D10-4639-2810-C958C8C1874D}"/>
              </a:ext>
            </a:extLst>
          </p:cNvPr>
          <p:cNvGrpSpPr/>
          <p:nvPr/>
        </p:nvGrpSpPr>
        <p:grpSpPr>
          <a:xfrm>
            <a:off x="8400925" y="806600"/>
            <a:ext cx="1458033" cy="6051399"/>
            <a:chOff x="7691459" y="1404405"/>
            <a:chExt cx="1458033" cy="546028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D7423AB-1DD4-B6C4-FFC8-E6A8ADE074EB}"/>
                </a:ext>
              </a:extLst>
            </p:cNvPr>
            <p:cNvGrpSpPr/>
            <p:nvPr/>
          </p:nvGrpSpPr>
          <p:grpSpPr>
            <a:xfrm>
              <a:off x="7691459" y="1404405"/>
              <a:ext cx="1458033" cy="1159634"/>
              <a:chOff x="7478956" y="1992550"/>
              <a:chExt cx="1458033" cy="1159634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205A436D-4699-7C2B-2229-71B30689FB8C}"/>
                  </a:ext>
                </a:extLst>
              </p:cNvPr>
              <p:cNvSpPr/>
              <p:nvPr/>
            </p:nvSpPr>
            <p:spPr>
              <a:xfrm>
                <a:off x="7478956" y="2429752"/>
                <a:ext cx="1458033" cy="722432"/>
              </a:xfrm>
              <a:prstGeom prst="roundRect">
                <a:avLst/>
              </a:prstGeom>
              <a:solidFill>
                <a:srgbClr val="8FCB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12" name="Picture 11" descr="A cellphone with a red background&#10;&#10;AI-generated content may be incorrect.">
                <a:extLst>
                  <a:ext uri="{FF2B5EF4-FFF2-40B4-BE49-F238E27FC236}">
                    <a16:creationId xmlns:a16="http://schemas.microsoft.com/office/drawing/2014/main" id="{4D6CFDB2-5F2F-0B11-ADD0-051C85C3CD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73386" y="1992550"/>
                <a:ext cx="1069170" cy="712502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A04D5F2-AF54-95E8-E2FF-E78E2618BFAF}"/>
                  </a:ext>
                </a:extLst>
              </p:cNvPr>
              <p:cNvSpPr txBox="1"/>
              <p:nvPr/>
            </p:nvSpPr>
            <p:spPr>
              <a:xfrm>
                <a:off x="7497314" y="2725686"/>
                <a:ext cx="14396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err="1">
                    <a:solidFill>
                      <a:srgbClr val="005EA9"/>
                    </a:solidFill>
                    <a:latin typeface="Roboto" pitchFamily="2" charset="0"/>
                    <a:ea typeface="Roboto" pitchFamily="2" charset="0"/>
                  </a:rPr>
                  <a:t>VNeID</a:t>
                </a:r>
                <a:endParaRPr lang="vi-VN" sz="1400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9EFBC09-59F0-32CD-CE44-1E6A2BA3918C}"/>
                </a:ext>
              </a:extLst>
            </p:cNvPr>
            <p:cNvCxnSpPr>
              <a:cxnSpLocks/>
            </p:cNvCxnSpPr>
            <p:nvPr/>
          </p:nvCxnSpPr>
          <p:spPr>
            <a:xfrm>
              <a:off x="8420476" y="2564039"/>
              <a:ext cx="0" cy="4300646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Rectangle 134">
            <a:extLst>
              <a:ext uri="{FF2B5EF4-FFF2-40B4-BE49-F238E27FC236}">
                <a16:creationId xmlns:a16="http://schemas.microsoft.com/office/drawing/2014/main" id="{2124579F-ADED-0448-90AB-96E75A990FA8}"/>
              </a:ext>
            </a:extLst>
          </p:cNvPr>
          <p:cNvSpPr/>
          <p:nvPr/>
        </p:nvSpPr>
        <p:spPr>
          <a:xfrm>
            <a:off x="9067495" y="2551819"/>
            <a:ext cx="106238" cy="1102447"/>
          </a:xfrm>
          <a:prstGeom prst="rect">
            <a:avLst/>
          </a:prstGeom>
          <a:solidFill>
            <a:srgbClr val="BCD5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CAC2527-EB76-07A8-E643-3B24B2B40ED6}"/>
              </a:ext>
            </a:extLst>
          </p:cNvPr>
          <p:cNvGrpSpPr/>
          <p:nvPr/>
        </p:nvGrpSpPr>
        <p:grpSpPr>
          <a:xfrm>
            <a:off x="366100" y="794926"/>
            <a:ext cx="1542929" cy="6063074"/>
            <a:chOff x="856211" y="1272665"/>
            <a:chExt cx="1542929" cy="6063074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71E96CC-08DC-BCDF-6255-C11EAF610BFB}"/>
                </a:ext>
              </a:extLst>
            </p:cNvPr>
            <p:cNvGrpSpPr/>
            <p:nvPr/>
          </p:nvGrpSpPr>
          <p:grpSpPr>
            <a:xfrm>
              <a:off x="856211" y="1272665"/>
              <a:ext cx="1542929" cy="1173307"/>
              <a:chOff x="788976" y="1304034"/>
              <a:chExt cx="1542929" cy="1173307"/>
            </a:xfrm>
          </p:grpSpPr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3EF88E1E-56CA-8D0B-F625-D242C4E107A8}"/>
                  </a:ext>
                </a:extLst>
              </p:cNvPr>
              <p:cNvSpPr/>
              <p:nvPr/>
            </p:nvSpPr>
            <p:spPr>
              <a:xfrm>
                <a:off x="838610" y="1754909"/>
                <a:ext cx="1458033" cy="722432"/>
              </a:xfrm>
              <a:prstGeom prst="roundRect">
                <a:avLst/>
              </a:prstGeom>
              <a:solidFill>
                <a:srgbClr val="8FCB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84" name="Picture 83" descr="A cartoon of a person holding a phone&#10;&#10;AI-generated content may be incorrect.">
                <a:extLst>
                  <a:ext uri="{FF2B5EF4-FFF2-40B4-BE49-F238E27FC236}">
                    <a16:creationId xmlns:a16="http://schemas.microsoft.com/office/drawing/2014/main" id="{032B0AD4-F918-9445-6144-66DBBA3D4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9390" y="1304034"/>
                <a:ext cx="769481" cy="707321"/>
              </a:xfrm>
              <a:prstGeom prst="rect">
                <a:avLst/>
              </a:prstGeom>
            </p:spPr>
          </p:pic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39FF361-A903-E8C4-F75B-2ED13AC69DD5}"/>
                  </a:ext>
                </a:extLst>
              </p:cNvPr>
              <p:cNvSpPr txBox="1"/>
              <p:nvPr/>
            </p:nvSpPr>
            <p:spPr>
              <a:xfrm>
                <a:off x="788976" y="2079623"/>
                <a:ext cx="154292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KHÁCH HÀNG</a:t>
                </a:r>
              </a:p>
            </p:txBody>
          </p:sp>
        </p:grp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46D506D-BCF4-D563-ED71-6CA751F91318}"/>
                </a:ext>
              </a:extLst>
            </p:cNvPr>
            <p:cNvCxnSpPr>
              <a:cxnSpLocks/>
            </p:cNvCxnSpPr>
            <p:nvPr/>
          </p:nvCxnSpPr>
          <p:spPr>
            <a:xfrm>
              <a:off x="1575196" y="2443974"/>
              <a:ext cx="0" cy="4891765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40978E4-5A65-3F49-1D6B-DEF0DEBFAB49}"/>
              </a:ext>
            </a:extLst>
          </p:cNvPr>
          <p:cNvGrpSpPr/>
          <p:nvPr/>
        </p:nvGrpSpPr>
        <p:grpSpPr>
          <a:xfrm>
            <a:off x="0" y="-3674"/>
            <a:ext cx="6614990" cy="769481"/>
            <a:chOff x="532865" y="1973719"/>
            <a:chExt cx="6614990" cy="7694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77CCF2D-39A9-2650-13F1-B62C8B7673CF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0A25C55-2653-11E4-AD9A-97A3980E1B2F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3E46891C-3128-59CF-221C-D76B50BC2287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19" name="Graphic 18" descr="Badge Tick with solid fill">
                <a:extLst>
                  <a:ext uri="{FF2B5EF4-FFF2-40B4-BE49-F238E27FC236}">
                    <a16:creationId xmlns:a16="http://schemas.microsoft.com/office/drawing/2014/main" id="{F53E0D83-EDCB-8E2B-8B8D-4D6C825369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9E6008-ED19-59C4-2989-3222061D36DD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LUỒNG KỸ THUẬT KÝ SỐ QUA </a:t>
              </a:r>
              <a:r>
                <a:rPr lang="en-US" b="1" dirty="0" err="1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VNeID</a:t>
              </a:r>
              <a:endParaRPr lang="en-US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1383E31-DFFE-9A51-0D9D-2B1C3A0E2846}"/>
              </a:ext>
            </a:extLst>
          </p:cNvPr>
          <p:cNvCxnSpPr>
            <a:cxnSpLocks/>
          </p:cNvCxnSpPr>
          <p:nvPr/>
        </p:nvCxnSpPr>
        <p:spPr>
          <a:xfrm>
            <a:off x="3056192" y="2460253"/>
            <a:ext cx="2073404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54B461D-B3C3-AF97-D6BF-329A101428A7}"/>
              </a:ext>
            </a:extLst>
          </p:cNvPr>
          <p:cNvGrpSpPr/>
          <p:nvPr/>
        </p:nvGrpSpPr>
        <p:grpSpPr>
          <a:xfrm>
            <a:off x="3234601" y="2166416"/>
            <a:ext cx="1708880" cy="581629"/>
            <a:chOff x="1902692" y="2571335"/>
            <a:chExt cx="1708880" cy="581629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A299670-47B8-7548-2D13-6511E4EE5E39}"/>
                </a:ext>
              </a:extLst>
            </p:cNvPr>
            <p:cNvSpPr/>
            <p:nvPr/>
          </p:nvSpPr>
          <p:spPr>
            <a:xfrm>
              <a:off x="1902692" y="2571335"/>
              <a:ext cx="1708880" cy="581629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4A24BDB-9747-1DA9-4847-A893B97C7EE1}"/>
                </a:ext>
              </a:extLst>
            </p:cNvPr>
            <p:cNvSpPr txBox="1"/>
            <p:nvPr/>
          </p:nvSpPr>
          <p:spPr>
            <a:xfrm>
              <a:off x="1947959" y="2588173"/>
              <a:ext cx="161834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(2) </a:t>
              </a:r>
              <a:r>
                <a:rPr lang="vi-VN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Gửi mã hash văn bản cần ký kèm mã định danh người ký</a:t>
              </a:r>
              <a:endParaRPr lang="en-US" sz="1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26EC2E1E-462D-2DDC-315D-C111CAE70030}"/>
              </a:ext>
            </a:extLst>
          </p:cNvPr>
          <p:cNvCxnSpPr>
            <a:cxnSpLocks/>
          </p:cNvCxnSpPr>
          <p:nvPr/>
        </p:nvCxnSpPr>
        <p:spPr>
          <a:xfrm>
            <a:off x="1102301" y="2254451"/>
            <a:ext cx="1980374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73B997A-EC40-4E1D-CF4C-C1FC45BE6A53}"/>
              </a:ext>
            </a:extLst>
          </p:cNvPr>
          <p:cNvGrpSpPr/>
          <p:nvPr/>
        </p:nvGrpSpPr>
        <p:grpSpPr>
          <a:xfrm>
            <a:off x="1187679" y="2075973"/>
            <a:ext cx="1708881" cy="794894"/>
            <a:chOff x="1902691" y="2686694"/>
            <a:chExt cx="1708881" cy="794894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70CB9690-ECA1-4257-FCD1-11A5D08493B5}"/>
                </a:ext>
              </a:extLst>
            </p:cNvPr>
            <p:cNvSpPr/>
            <p:nvPr/>
          </p:nvSpPr>
          <p:spPr>
            <a:xfrm>
              <a:off x="1902692" y="2686694"/>
              <a:ext cx="1708880" cy="794894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CFD20A9-3620-8977-88E0-FD9ABD7EBC51}"/>
                </a:ext>
              </a:extLst>
            </p:cNvPr>
            <p:cNvSpPr txBox="1"/>
            <p:nvPr/>
          </p:nvSpPr>
          <p:spPr>
            <a:xfrm>
              <a:off x="1902691" y="2740193"/>
              <a:ext cx="16183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(1) Thực hiện nghiệp vụ: Đọc nội dung văn bản cần ký và chọn </a:t>
              </a:r>
              <a:r>
                <a:rPr lang="en-US" sz="1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“Ký số qua </a:t>
              </a:r>
              <a:r>
                <a:rPr lang="en-US" sz="1000" b="1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r>
                <a:rPr lang="en-US" sz="1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”</a:t>
              </a:r>
            </a:p>
          </p:txBody>
        </p:sp>
      </p:grp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476CB1E2-CB46-5217-E1BB-1187CBAEDD58}"/>
              </a:ext>
            </a:extLst>
          </p:cNvPr>
          <p:cNvCxnSpPr>
            <a:cxnSpLocks/>
          </p:cNvCxnSpPr>
          <p:nvPr/>
        </p:nvCxnSpPr>
        <p:spPr>
          <a:xfrm flipV="1">
            <a:off x="2148859" y="3429000"/>
            <a:ext cx="6950703" cy="0"/>
          </a:xfrm>
          <a:prstGeom prst="straightConnector1">
            <a:avLst/>
          </a:prstGeom>
          <a:ln w="6350">
            <a:solidFill>
              <a:srgbClr val="194794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1B6C0E4-F97A-9DF9-B730-09AE1D9ED302}"/>
              </a:ext>
            </a:extLst>
          </p:cNvPr>
          <p:cNvGrpSpPr/>
          <p:nvPr/>
        </p:nvGrpSpPr>
        <p:grpSpPr>
          <a:xfrm>
            <a:off x="120850" y="3205273"/>
            <a:ext cx="2032914" cy="815369"/>
            <a:chOff x="1850146" y="2751725"/>
            <a:chExt cx="2032914" cy="815369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E37FA19-65D6-9766-636B-1DFC97C1575C}"/>
                </a:ext>
              </a:extLst>
            </p:cNvPr>
            <p:cNvSpPr/>
            <p:nvPr/>
          </p:nvSpPr>
          <p:spPr>
            <a:xfrm>
              <a:off x="1902691" y="2751725"/>
              <a:ext cx="1980369" cy="815369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8913FFF-B635-2CE4-A034-C82656418538}"/>
                </a:ext>
              </a:extLst>
            </p:cNvPr>
            <p:cNvSpPr txBox="1"/>
            <p:nvPr/>
          </p:nvSpPr>
          <p:spPr>
            <a:xfrm>
              <a:off x="1850146" y="2779572"/>
              <a:ext cx="2032914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(5) </a:t>
              </a:r>
              <a:r>
                <a:rPr lang="vi-VN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Người dùng xác thực giao dịch </a:t>
              </a:r>
              <a:r>
                <a:rPr lang="vi-VN" sz="1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đồng ý chia sẻ thông tin/xác nhận ký số </a:t>
              </a:r>
            </a:p>
            <a:p>
              <a:pPr algn="ctr"/>
              <a:r>
                <a:rPr lang="vi-VN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(Xác thực Sinh trắc học/PIN)</a:t>
              </a:r>
              <a:endParaRPr lang="en-US" sz="1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9A149E41-F577-F22F-63C9-F3D4AF656A7B}"/>
              </a:ext>
            </a:extLst>
          </p:cNvPr>
          <p:cNvCxnSpPr>
            <a:cxnSpLocks/>
          </p:cNvCxnSpPr>
          <p:nvPr/>
        </p:nvCxnSpPr>
        <p:spPr>
          <a:xfrm>
            <a:off x="7223401" y="2903813"/>
            <a:ext cx="1919233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694C41B-9D7D-C20F-2FBF-66852FF0E821}"/>
              </a:ext>
            </a:extLst>
          </p:cNvPr>
          <p:cNvGrpSpPr/>
          <p:nvPr/>
        </p:nvGrpSpPr>
        <p:grpSpPr>
          <a:xfrm>
            <a:off x="7334129" y="2583762"/>
            <a:ext cx="1684118" cy="568971"/>
            <a:chOff x="1902691" y="2768778"/>
            <a:chExt cx="1841309" cy="568971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BCE8402-A819-30C0-D2E2-CE0C99A3A260}"/>
                </a:ext>
              </a:extLst>
            </p:cNvPr>
            <p:cNvSpPr/>
            <p:nvPr/>
          </p:nvSpPr>
          <p:spPr>
            <a:xfrm>
              <a:off x="1902691" y="2768778"/>
              <a:ext cx="1841309" cy="568969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9CA001B-F2F0-9187-E028-2912421F0FEF}"/>
                </a:ext>
              </a:extLst>
            </p:cNvPr>
            <p:cNvSpPr txBox="1"/>
            <p:nvPr/>
          </p:nvSpPr>
          <p:spPr>
            <a:xfrm>
              <a:off x="2021533" y="2783751"/>
              <a:ext cx="16129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(4) Yêu cầu xác thực công dân, xác nhận tự nguyện ký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A4FDEF-2570-911D-0CF8-6C332EBD646F}"/>
              </a:ext>
            </a:extLst>
          </p:cNvPr>
          <p:cNvGrpSpPr/>
          <p:nvPr/>
        </p:nvGrpSpPr>
        <p:grpSpPr>
          <a:xfrm>
            <a:off x="7192351" y="3613351"/>
            <a:ext cx="1928412" cy="377111"/>
            <a:chOff x="7230821" y="3089821"/>
            <a:chExt cx="1928412" cy="377111"/>
          </a:xfrm>
        </p:grpSpPr>
        <p:cxnSp>
          <p:nvCxnSpPr>
            <p:cNvPr id="140" name="Connector: Elbow 139">
              <a:extLst>
                <a:ext uri="{FF2B5EF4-FFF2-40B4-BE49-F238E27FC236}">
                  <a16:creationId xmlns:a16="http://schemas.microsoft.com/office/drawing/2014/main" id="{71193CB6-52CF-F700-77B5-4A8823A183CF}"/>
                </a:ext>
              </a:extLst>
            </p:cNvPr>
            <p:cNvCxnSpPr/>
            <p:nvPr/>
          </p:nvCxnSpPr>
          <p:spPr>
            <a:xfrm rot="10800000" flipV="1">
              <a:off x="7230821" y="3089821"/>
              <a:ext cx="1928412" cy="203200"/>
            </a:xfrm>
            <a:prstGeom prst="bentConnector3">
              <a:avLst>
                <a:gd name="adj1" fmla="val -17055"/>
              </a:avLst>
            </a:prstGeom>
            <a:ln w="3175">
              <a:solidFill>
                <a:srgbClr val="19479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D3F2E978-AA5B-D19E-3CC0-D4CFE1276084}"/>
                </a:ext>
              </a:extLst>
            </p:cNvPr>
            <p:cNvGrpSpPr/>
            <p:nvPr/>
          </p:nvGrpSpPr>
          <p:grpSpPr>
            <a:xfrm>
              <a:off x="7393507" y="3109976"/>
              <a:ext cx="1603040" cy="356956"/>
              <a:chOff x="1819870" y="2686694"/>
              <a:chExt cx="1851204" cy="356956"/>
            </a:xfrm>
          </p:grpSpPr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950AC00A-8637-B1E3-A846-91AEE461100D}"/>
                  </a:ext>
                </a:extLst>
              </p:cNvPr>
              <p:cNvSpPr/>
              <p:nvPr/>
            </p:nvSpPr>
            <p:spPr>
              <a:xfrm>
                <a:off x="1902692" y="2686694"/>
                <a:ext cx="1708880" cy="356956"/>
              </a:xfrm>
              <a:prstGeom prst="rect">
                <a:avLst/>
              </a:prstGeom>
              <a:solidFill>
                <a:srgbClr val="EEF9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A59B99DA-8953-BD45-AACF-BC9B40005102}"/>
                  </a:ext>
                </a:extLst>
              </p:cNvPr>
              <p:cNvSpPr txBox="1"/>
              <p:nvPr/>
            </p:nvSpPr>
            <p:spPr>
              <a:xfrm>
                <a:off x="1819870" y="2741362"/>
                <a:ext cx="18512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(6) Trả kết quả xác thực</a:t>
                </a:r>
              </a:p>
            </p:txBody>
          </p:sp>
        </p:grpSp>
      </p:grp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434E91F4-C2C7-3796-8C2B-D484184D72C9}"/>
              </a:ext>
            </a:extLst>
          </p:cNvPr>
          <p:cNvCxnSpPr>
            <a:cxnSpLocks/>
          </p:cNvCxnSpPr>
          <p:nvPr/>
        </p:nvCxnSpPr>
        <p:spPr>
          <a:xfrm>
            <a:off x="7211163" y="4307632"/>
            <a:ext cx="3813084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20BF6B55-8254-6CDB-FA5B-828D81165E6B}"/>
              </a:ext>
            </a:extLst>
          </p:cNvPr>
          <p:cNvGrpSpPr/>
          <p:nvPr/>
        </p:nvGrpSpPr>
        <p:grpSpPr>
          <a:xfrm>
            <a:off x="7362836" y="4129854"/>
            <a:ext cx="3465092" cy="356956"/>
            <a:chOff x="1819869" y="2686694"/>
            <a:chExt cx="4001517" cy="356956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1E2CEC7-14FD-28E5-07C0-0496B5E597C7}"/>
                </a:ext>
              </a:extLst>
            </p:cNvPr>
            <p:cNvSpPr/>
            <p:nvPr/>
          </p:nvSpPr>
          <p:spPr>
            <a:xfrm>
              <a:off x="1902692" y="2686694"/>
              <a:ext cx="3918694" cy="356956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6361393-2859-2D22-8E3B-4DF2489E0208}"/>
                </a:ext>
              </a:extLst>
            </p:cNvPr>
            <p:cNvSpPr txBox="1"/>
            <p:nvPr/>
          </p:nvSpPr>
          <p:spPr>
            <a:xfrm>
              <a:off x="1819869" y="2741362"/>
              <a:ext cx="40015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(7) Gửi yêu cầu ký hợp lệ, thông tin danh tính đã xác thực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22CA0E-B1EA-5F6A-F1C4-50E3EC3109A6}"/>
              </a:ext>
            </a:extLst>
          </p:cNvPr>
          <p:cNvGrpSpPr/>
          <p:nvPr/>
        </p:nvGrpSpPr>
        <p:grpSpPr>
          <a:xfrm>
            <a:off x="7192351" y="4743346"/>
            <a:ext cx="3836622" cy="356956"/>
            <a:chOff x="7210708" y="6156045"/>
            <a:chExt cx="3836622" cy="356956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D16D2D39-ED13-67F3-0662-A52A316345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10708" y="6282476"/>
              <a:ext cx="3836622" cy="0"/>
            </a:xfrm>
            <a:prstGeom prst="straightConnector1">
              <a:avLst/>
            </a:prstGeom>
            <a:ln w="6350">
              <a:solidFill>
                <a:srgbClr val="19479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5D570E46-2F2C-9D82-1876-5FDA062D10C6}"/>
                </a:ext>
              </a:extLst>
            </p:cNvPr>
            <p:cNvGrpSpPr/>
            <p:nvPr/>
          </p:nvGrpSpPr>
          <p:grpSpPr>
            <a:xfrm>
              <a:off x="7362836" y="6156045"/>
              <a:ext cx="3465092" cy="356956"/>
              <a:chOff x="1819869" y="2686694"/>
              <a:chExt cx="4001517" cy="356956"/>
            </a:xfrm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821F564E-D8F9-34B0-C972-3383BD238A0B}"/>
                  </a:ext>
                </a:extLst>
              </p:cNvPr>
              <p:cNvSpPr/>
              <p:nvPr/>
            </p:nvSpPr>
            <p:spPr>
              <a:xfrm>
                <a:off x="1902692" y="2686694"/>
                <a:ext cx="3918694" cy="356956"/>
              </a:xfrm>
              <a:prstGeom prst="rect">
                <a:avLst/>
              </a:prstGeom>
              <a:solidFill>
                <a:srgbClr val="EEF9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A3EF45B6-5174-E9FE-F882-2FA0569D1A4A}"/>
                  </a:ext>
                </a:extLst>
              </p:cNvPr>
              <p:cNvSpPr txBox="1"/>
              <p:nvPr/>
            </p:nvSpPr>
            <p:spPr>
              <a:xfrm>
                <a:off x="1819869" y="2741362"/>
                <a:ext cx="40015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(8) Trả về </a:t>
                </a:r>
                <a:r>
                  <a:rPr lang="en-US" sz="1000" dirty="0" err="1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CKS</a:t>
                </a:r>
                <a:r>
                  <a:rPr lang="en-US" sz="10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, CTS, trạng thái ký</a:t>
                </a:r>
              </a:p>
            </p:txBody>
          </p:sp>
        </p:grpSp>
      </p:grp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C583734D-D602-F52B-815C-14D71A9A011D}"/>
              </a:ext>
            </a:extLst>
          </p:cNvPr>
          <p:cNvCxnSpPr>
            <a:cxnSpLocks/>
          </p:cNvCxnSpPr>
          <p:nvPr/>
        </p:nvCxnSpPr>
        <p:spPr>
          <a:xfrm flipH="1">
            <a:off x="5877346" y="4869777"/>
            <a:ext cx="1346055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CCA268D1-5E08-1761-C543-87C8E89294B4}"/>
              </a:ext>
            </a:extLst>
          </p:cNvPr>
          <p:cNvGrpSpPr/>
          <p:nvPr/>
        </p:nvGrpSpPr>
        <p:grpSpPr>
          <a:xfrm>
            <a:off x="4233095" y="4634912"/>
            <a:ext cx="1659096" cy="469729"/>
            <a:chOff x="1902692" y="2686693"/>
            <a:chExt cx="1659096" cy="469729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C0529A17-1F97-A5A8-9D39-AF942A5AAED1}"/>
                </a:ext>
              </a:extLst>
            </p:cNvPr>
            <p:cNvSpPr/>
            <p:nvPr/>
          </p:nvSpPr>
          <p:spPr>
            <a:xfrm>
              <a:off x="1902692" y="2686693"/>
              <a:ext cx="1659096" cy="469729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23531527-DF7A-921B-28AA-AC32092A3217}"/>
                </a:ext>
              </a:extLst>
            </p:cNvPr>
            <p:cNvSpPr txBox="1"/>
            <p:nvPr/>
          </p:nvSpPr>
          <p:spPr>
            <a:xfrm>
              <a:off x="2041287" y="2726584"/>
              <a:ext cx="13936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(9) Trả kết quả chữ ký số trên tài liệu</a:t>
              </a:r>
            </a:p>
          </p:txBody>
        </p:sp>
      </p:grp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9EBE92B-B0B0-367A-91C4-F5B26A04B8E7}"/>
              </a:ext>
            </a:extLst>
          </p:cNvPr>
          <p:cNvCxnSpPr>
            <a:cxnSpLocks/>
          </p:cNvCxnSpPr>
          <p:nvPr/>
        </p:nvCxnSpPr>
        <p:spPr>
          <a:xfrm>
            <a:off x="5126059" y="2731378"/>
            <a:ext cx="2073404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29F8011-A8E1-2A54-29C3-E130853F37C3}"/>
              </a:ext>
            </a:extLst>
          </p:cNvPr>
          <p:cNvGrpSpPr/>
          <p:nvPr/>
        </p:nvGrpSpPr>
        <p:grpSpPr>
          <a:xfrm>
            <a:off x="5304468" y="2437541"/>
            <a:ext cx="1708880" cy="581629"/>
            <a:chOff x="1902692" y="2571335"/>
            <a:chExt cx="1708880" cy="58162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B8EF3C-B21A-F108-193B-765154BEA198}"/>
                </a:ext>
              </a:extLst>
            </p:cNvPr>
            <p:cNvSpPr/>
            <p:nvPr/>
          </p:nvSpPr>
          <p:spPr>
            <a:xfrm>
              <a:off x="1902692" y="2571335"/>
              <a:ext cx="1708880" cy="581629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1EC3774-22CA-6EC3-2D6A-D71C16FDE0D5}"/>
                </a:ext>
              </a:extLst>
            </p:cNvPr>
            <p:cNvSpPr txBox="1"/>
            <p:nvPr/>
          </p:nvSpPr>
          <p:spPr>
            <a:xfrm>
              <a:off x="1947959" y="2588173"/>
              <a:ext cx="161834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(3) </a:t>
              </a:r>
              <a:r>
                <a:rPr lang="vi-VN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Gửi mã hash văn bản cần ký kèm mã định danh người ký</a:t>
              </a:r>
              <a:endParaRPr lang="en-US" sz="1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453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D60F6F7-D89E-7FF2-64BD-C98B39A3FFAE}"/>
              </a:ext>
            </a:extLst>
          </p:cNvPr>
          <p:cNvGrpSpPr/>
          <p:nvPr/>
        </p:nvGrpSpPr>
        <p:grpSpPr>
          <a:xfrm>
            <a:off x="323961" y="193065"/>
            <a:ext cx="7706463" cy="769481"/>
            <a:chOff x="532865" y="1973719"/>
            <a:chExt cx="7706463" cy="7694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9BD5787-3E00-023D-3CFB-36D147FCEC97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B74859E-AA83-CC8A-B38F-AA3327ED92A5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60F606F-5F41-82F7-F8BF-F2463B341184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7" name="Graphic 6" descr="Badge Tick with solid fill">
                <a:extLst>
                  <a:ext uri="{FF2B5EF4-FFF2-40B4-BE49-F238E27FC236}">
                    <a16:creationId xmlns:a16="http://schemas.microsoft.com/office/drawing/2014/main" id="{8C2306FA-CF8F-D64D-DEB8-B9BC4D8B85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166A6A-1AD1-C6D1-2242-ECD16AACF8DD}"/>
                </a:ext>
              </a:extLst>
            </p:cNvPr>
            <p:cNvSpPr txBox="1"/>
            <p:nvPr/>
          </p:nvSpPr>
          <p:spPr>
            <a:xfrm>
              <a:off x="1432118" y="2173791"/>
              <a:ext cx="68072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SO SÁNH MÔ HÌNH KÝ TRUYỀN THỐNG – KÝ SỐ QUA </a:t>
              </a:r>
              <a:r>
                <a:rPr lang="en-US" b="1" dirty="0" err="1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endParaRPr lang="en-US" b="1" dirty="0">
                <a:solidFill>
                  <a:srgbClr val="005EA9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10B3E07-CA86-BBBC-5CAE-3DA63F721C5E}"/>
              </a:ext>
            </a:extLst>
          </p:cNvPr>
          <p:cNvGrpSpPr/>
          <p:nvPr/>
        </p:nvGrpSpPr>
        <p:grpSpPr>
          <a:xfrm>
            <a:off x="7495495" y="1549267"/>
            <a:ext cx="2732430" cy="276999"/>
            <a:chOff x="7495495" y="1549267"/>
            <a:chExt cx="2732430" cy="276999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BB71D0A3-046D-1964-D0AE-CBB38E9F992D}"/>
                </a:ext>
              </a:extLst>
            </p:cNvPr>
            <p:cNvSpPr/>
            <p:nvPr/>
          </p:nvSpPr>
          <p:spPr>
            <a:xfrm>
              <a:off x="7495495" y="1549267"/>
              <a:ext cx="2732430" cy="276999"/>
            </a:xfrm>
            <a:prstGeom prst="roundRect">
              <a:avLst>
                <a:gd name="adj" fmla="val 50000"/>
              </a:avLst>
            </a:prstGeom>
            <a:solidFill>
              <a:srgbClr val="C2E5F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3C811EF-094F-DD73-4519-DE36F1EAB264}"/>
                </a:ext>
              </a:extLst>
            </p:cNvPr>
            <p:cNvSpPr txBox="1"/>
            <p:nvPr/>
          </p:nvSpPr>
          <p:spPr>
            <a:xfrm>
              <a:off x="7613964" y="1549267"/>
              <a:ext cx="24954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KÝ SỐ QUA VNeID (RSHUB)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C8DFE23-553D-B4A6-EF03-6476C5B9FA50}"/>
              </a:ext>
            </a:extLst>
          </p:cNvPr>
          <p:cNvGrpSpPr/>
          <p:nvPr/>
        </p:nvGrpSpPr>
        <p:grpSpPr>
          <a:xfrm>
            <a:off x="396164" y="1549267"/>
            <a:ext cx="1394555" cy="276999"/>
            <a:chOff x="708700" y="1549268"/>
            <a:chExt cx="1394555" cy="276999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EF53E2E-87D4-5F6B-5925-5C461BF7A1BB}"/>
                </a:ext>
              </a:extLst>
            </p:cNvPr>
            <p:cNvSpPr/>
            <p:nvPr/>
          </p:nvSpPr>
          <p:spPr>
            <a:xfrm>
              <a:off x="708700" y="1549268"/>
              <a:ext cx="1394555" cy="276999"/>
            </a:xfrm>
            <a:prstGeom prst="roundRect">
              <a:avLst>
                <a:gd name="adj" fmla="val 50000"/>
              </a:avLst>
            </a:prstGeom>
            <a:solidFill>
              <a:srgbClr val="C2E5F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F9D1CA-24E2-E779-DB47-9219B9BEDC10}"/>
                </a:ext>
              </a:extLst>
            </p:cNvPr>
            <p:cNvSpPr txBox="1"/>
            <p:nvPr/>
          </p:nvSpPr>
          <p:spPr>
            <a:xfrm>
              <a:off x="854121" y="1549268"/>
              <a:ext cx="1103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TIÊU CHÍ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8CBD1AD-ADEA-A848-3485-0A8459AB07F2}"/>
              </a:ext>
            </a:extLst>
          </p:cNvPr>
          <p:cNvGrpSpPr/>
          <p:nvPr/>
        </p:nvGrpSpPr>
        <p:grpSpPr>
          <a:xfrm>
            <a:off x="3551629" y="1549268"/>
            <a:ext cx="2732430" cy="276999"/>
            <a:chOff x="3541621" y="1700643"/>
            <a:chExt cx="2732430" cy="276999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0AF77941-B098-00AB-AF0D-9FA4DC65B08F}"/>
                </a:ext>
              </a:extLst>
            </p:cNvPr>
            <p:cNvSpPr/>
            <p:nvPr/>
          </p:nvSpPr>
          <p:spPr>
            <a:xfrm>
              <a:off x="3541621" y="1700643"/>
              <a:ext cx="2732430" cy="276999"/>
            </a:xfrm>
            <a:prstGeom prst="roundRect">
              <a:avLst>
                <a:gd name="adj" fmla="val 50000"/>
              </a:avLst>
            </a:prstGeom>
            <a:solidFill>
              <a:srgbClr val="C2E5F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4C7B591-A0A9-69FC-8554-B32818C7F3C0}"/>
                </a:ext>
              </a:extLst>
            </p:cNvPr>
            <p:cNvSpPr txBox="1"/>
            <p:nvPr/>
          </p:nvSpPr>
          <p:spPr>
            <a:xfrm>
              <a:off x="3660090" y="1700643"/>
              <a:ext cx="24954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MÔ HÌNH TRUYỀN THỐNG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492E807-AC4B-C17A-3597-8ABF346B0A1D}"/>
              </a:ext>
            </a:extLst>
          </p:cNvPr>
          <p:cNvGrpSpPr/>
          <p:nvPr/>
        </p:nvGrpSpPr>
        <p:grpSpPr>
          <a:xfrm>
            <a:off x="323960" y="2074419"/>
            <a:ext cx="9903964" cy="276999"/>
            <a:chOff x="323960" y="2074419"/>
            <a:chExt cx="9903964" cy="27699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4B98E65-930E-1591-84E1-590EE352C99A}"/>
                </a:ext>
              </a:extLst>
            </p:cNvPr>
            <p:cNvSpPr txBox="1"/>
            <p:nvPr/>
          </p:nvSpPr>
          <p:spPr>
            <a:xfrm>
              <a:off x="560289" y="2074419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Xác thực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D4DC8EB-528E-1818-9324-7B0F04C101C2}"/>
                </a:ext>
              </a:extLst>
            </p:cNvPr>
            <p:cNvSpPr txBox="1"/>
            <p:nvPr/>
          </p:nvSpPr>
          <p:spPr>
            <a:xfrm>
              <a:off x="3551629" y="2074419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OTP/Chữ ký tay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9CA892B-A322-E0BA-12C5-51D3D76CF651}"/>
                </a:ext>
              </a:extLst>
            </p:cNvPr>
            <p:cNvSpPr/>
            <p:nvPr/>
          </p:nvSpPr>
          <p:spPr>
            <a:xfrm>
              <a:off x="323960" y="2109391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E62C8DB-9426-AD19-B8E2-82CC129B5F4F}"/>
                </a:ext>
              </a:extLst>
            </p:cNvPr>
            <p:cNvSpPr txBox="1"/>
            <p:nvPr/>
          </p:nvSpPr>
          <p:spPr>
            <a:xfrm>
              <a:off x="7495494" y="2074419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Sinh trắc học, VNeID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26B2501-652A-9725-3E02-74C317D92194}"/>
              </a:ext>
            </a:extLst>
          </p:cNvPr>
          <p:cNvGrpSpPr/>
          <p:nvPr/>
        </p:nvGrpSpPr>
        <p:grpSpPr>
          <a:xfrm>
            <a:off x="323960" y="2455652"/>
            <a:ext cx="9903964" cy="276999"/>
            <a:chOff x="323960" y="2465649"/>
            <a:chExt cx="9903964" cy="27699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5053693-A1AB-4465-7282-E6A858E07EF9}"/>
                </a:ext>
              </a:extLst>
            </p:cNvPr>
            <p:cNvSpPr txBox="1"/>
            <p:nvPr/>
          </p:nvSpPr>
          <p:spPr>
            <a:xfrm>
              <a:off x="560289" y="2465649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Danh tính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EDA106C-5641-4627-4211-E2574E8FBFD6}"/>
                </a:ext>
              </a:extLst>
            </p:cNvPr>
            <p:cNvSpPr/>
            <p:nvPr/>
          </p:nvSpPr>
          <p:spPr>
            <a:xfrm>
              <a:off x="323960" y="2500621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7C3FCD3-0C0F-4D45-5D08-ED68E3984A66}"/>
                </a:ext>
              </a:extLst>
            </p:cNvPr>
            <p:cNvSpPr txBox="1"/>
            <p:nvPr/>
          </p:nvSpPr>
          <p:spPr>
            <a:xfrm>
              <a:off x="3551629" y="2465649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Gián tiếp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09A8F83-4597-C1E9-D6A0-30E14A7DE605}"/>
                </a:ext>
              </a:extLst>
            </p:cNvPr>
            <p:cNvSpPr txBox="1"/>
            <p:nvPr/>
          </p:nvSpPr>
          <p:spPr>
            <a:xfrm>
              <a:off x="7495494" y="2465649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Định danh Quốc gia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7A983AB-9F5F-3B2B-D13E-FB9134F32BB2}"/>
              </a:ext>
            </a:extLst>
          </p:cNvPr>
          <p:cNvGrpSpPr/>
          <p:nvPr/>
        </p:nvGrpSpPr>
        <p:grpSpPr>
          <a:xfrm>
            <a:off x="323960" y="3599754"/>
            <a:ext cx="9903964" cy="276999"/>
            <a:chOff x="323960" y="3606397"/>
            <a:chExt cx="9903964" cy="27699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C432467-A1E3-E10A-7EA3-AACAF3C32311}"/>
                </a:ext>
              </a:extLst>
            </p:cNvPr>
            <p:cNvSpPr txBox="1"/>
            <p:nvPr/>
          </p:nvSpPr>
          <p:spPr>
            <a:xfrm>
              <a:off x="560289" y="3606397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Tranh chấp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F5B003B-AF39-9548-50E8-05B0B689E387}"/>
                </a:ext>
              </a:extLst>
            </p:cNvPr>
            <p:cNvSpPr/>
            <p:nvPr/>
          </p:nvSpPr>
          <p:spPr>
            <a:xfrm>
              <a:off x="323960" y="3641369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927808C-D41A-9314-4DCE-FE4521A90B83}"/>
                </a:ext>
              </a:extLst>
            </p:cNvPr>
            <p:cNvSpPr txBox="1"/>
            <p:nvPr/>
          </p:nvSpPr>
          <p:spPr>
            <a:xfrm>
              <a:off x="3551629" y="3606397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Ngân hàng bất lợi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1810B79-FD72-CD86-7E8F-C7612C49D8F7}"/>
                </a:ext>
              </a:extLst>
            </p:cNvPr>
            <p:cNvSpPr txBox="1"/>
            <p:nvPr/>
          </p:nvSpPr>
          <p:spPr>
            <a:xfrm>
              <a:off x="7495494" y="3606397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Ngân hàng được bảo vệ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C4186B9-8E22-AD63-32E1-AD459B0298E4}"/>
              </a:ext>
            </a:extLst>
          </p:cNvPr>
          <p:cNvGrpSpPr/>
          <p:nvPr/>
        </p:nvGrpSpPr>
        <p:grpSpPr>
          <a:xfrm>
            <a:off x="323960" y="3980988"/>
            <a:ext cx="9903964" cy="276999"/>
            <a:chOff x="323960" y="3968367"/>
            <a:chExt cx="9903964" cy="27699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628935-114E-662A-10EC-760FF924C084}"/>
                </a:ext>
              </a:extLst>
            </p:cNvPr>
            <p:cNvSpPr txBox="1"/>
            <p:nvPr/>
          </p:nvSpPr>
          <p:spPr>
            <a:xfrm>
              <a:off x="560289" y="3968367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Giao dịch từ xa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77F2A3A-692D-D89D-0D44-A94EE9902635}"/>
                </a:ext>
              </a:extLst>
            </p:cNvPr>
            <p:cNvSpPr/>
            <p:nvPr/>
          </p:nvSpPr>
          <p:spPr>
            <a:xfrm>
              <a:off x="323960" y="4003339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1840C2E-50EF-B78B-3271-30CC0EA0D0D3}"/>
                </a:ext>
              </a:extLst>
            </p:cNvPr>
            <p:cNvSpPr txBox="1"/>
            <p:nvPr/>
          </p:nvSpPr>
          <p:spPr>
            <a:xfrm>
              <a:off x="3551629" y="3968367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Hạn chế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EF2BD82-1E1C-4062-9EC9-81C4C00C5430}"/>
                </a:ext>
              </a:extLst>
            </p:cNvPr>
            <p:cNvSpPr txBox="1"/>
            <p:nvPr/>
          </p:nvSpPr>
          <p:spPr>
            <a:xfrm>
              <a:off x="7495494" y="3968367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100%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AE4E049D-3C45-11A5-951E-F4291FB14483}"/>
              </a:ext>
            </a:extLst>
          </p:cNvPr>
          <p:cNvGrpSpPr/>
          <p:nvPr/>
        </p:nvGrpSpPr>
        <p:grpSpPr>
          <a:xfrm>
            <a:off x="323960" y="4362222"/>
            <a:ext cx="9903964" cy="276999"/>
            <a:chOff x="323960" y="4362222"/>
            <a:chExt cx="9903964" cy="27699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43B3EFC-5639-C4C5-1317-F35CADFA72EE}"/>
                </a:ext>
              </a:extLst>
            </p:cNvPr>
            <p:cNvSpPr txBox="1"/>
            <p:nvPr/>
          </p:nvSpPr>
          <p:spPr>
            <a:xfrm>
              <a:off x="560289" y="4362222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Pháp lý số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FF4803A-1047-531E-EC0C-7571958140C7}"/>
                </a:ext>
              </a:extLst>
            </p:cNvPr>
            <p:cNvSpPr/>
            <p:nvPr/>
          </p:nvSpPr>
          <p:spPr>
            <a:xfrm>
              <a:off x="323960" y="4397194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B13AA3E-6C17-C8E3-587F-0A537F2ECCBF}"/>
                </a:ext>
              </a:extLst>
            </p:cNvPr>
            <p:cNvSpPr txBox="1"/>
            <p:nvPr/>
          </p:nvSpPr>
          <p:spPr>
            <a:xfrm>
              <a:off x="3551629" y="4362222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Chưa đầy đủ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01BC768-DCEC-C5DD-E37C-D30FA46444A1}"/>
                </a:ext>
              </a:extLst>
            </p:cNvPr>
            <p:cNvSpPr txBox="1"/>
            <p:nvPr/>
          </p:nvSpPr>
          <p:spPr>
            <a:xfrm>
              <a:off x="7495494" y="4362222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Đầy đủ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CD75CB9-327A-4D0D-E81A-53D144045922}"/>
              </a:ext>
            </a:extLst>
          </p:cNvPr>
          <p:cNvGrpSpPr/>
          <p:nvPr/>
        </p:nvGrpSpPr>
        <p:grpSpPr>
          <a:xfrm>
            <a:off x="323960" y="2836885"/>
            <a:ext cx="8949683" cy="277200"/>
            <a:chOff x="323960" y="2840646"/>
            <a:chExt cx="8949683" cy="27720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5BA576B-82F5-3A31-FF7A-7F25CD42BC1A}"/>
                </a:ext>
              </a:extLst>
            </p:cNvPr>
            <p:cNvSpPr txBox="1"/>
            <p:nvPr/>
          </p:nvSpPr>
          <p:spPr>
            <a:xfrm>
              <a:off x="560289" y="2840747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Chữ ký pháp lý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D5DD2DF-A1C2-CDB1-0E8C-039DE50FF831}"/>
                </a:ext>
              </a:extLst>
            </p:cNvPr>
            <p:cNvSpPr/>
            <p:nvPr/>
          </p:nvSpPr>
          <p:spPr>
            <a:xfrm>
              <a:off x="323960" y="2875719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C296C69-7BC8-3EB6-FD33-8F375E81E0A3}"/>
                </a:ext>
              </a:extLst>
            </p:cNvPr>
            <p:cNvGrpSpPr/>
            <p:nvPr/>
          </p:nvGrpSpPr>
          <p:grpSpPr>
            <a:xfrm>
              <a:off x="3551629" y="2840747"/>
              <a:ext cx="2732430" cy="276999"/>
              <a:chOff x="3551629" y="2841807"/>
              <a:chExt cx="2732430" cy="276999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377F22F-BD12-906D-59DE-F34525809C52}"/>
                  </a:ext>
                </a:extLst>
              </p:cNvPr>
              <p:cNvSpPr txBox="1"/>
              <p:nvPr/>
            </p:nvSpPr>
            <p:spPr>
              <a:xfrm>
                <a:off x="3551629" y="2841807"/>
                <a:ext cx="273243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Không</a:t>
                </a:r>
                <a:endParaRPr lang="vi-VN" sz="14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83" name="Graphic 82" descr="Checkbox Crossed with solid fill">
                <a:extLst>
                  <a:ext uri="{FF2B5EF4-FFF2-40B4-BE49-F238E27FC236}">
                    <a16:creationId xmlns:a16="http://schemas.microsoft.com/office/drawing/2014/main" id="{EDF39F92-E37C-91E0-B0EC-9264DC7535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326623" y="2842687"/>
                <a:ext cx="275239" cy="275239"/>
              </a:xfrm>
              <a:prstGeom prst="rect">
                <a:avLst/>
              </a:prstGeom>
            </p:spPr>
          </p:pic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3F9A1D6-0420-270C-C1F2-03B3A67C3A30}"/>
                </a:ext>
              </a:extLst>
            </p:cNvPr>
            <p:cNvGrpSpPr/>
            <p:nvPr/>
          </p:nvGrpSpPr>
          <p:grpSpPr>
            <a:xfrm>
              <a:off x="8395457" y="2840646"/>
              <a:ext cx="878186" cy="277200"/>
              <a:chOff x="8229601" y="2838063"/>
              <a:chExt cx="878186" cy="277200"/>
            </a:xfrm>
          </p:grpSpPr>
          <p:pic>
            <p:nvPicPr>
              <p:cNvPr id="81" name="Graphic 80" descr="Checkbox Checked with solid fill">
                <a:extLst>
                  <a:ext uri="{FF2B5EF4-FFF2-40B4-BE49-F238E27FC236}">
                    <a16:creationId xmlns:a16="http://schemas.microsoft.com/office/drawing/2014/main" id="{98FBB94E-0A9A-8056-5279-E141E2AE6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229601" y="2838063"/>
                <a:ext cx="277200" cy="277200"/>
              </a:xfrm>
              <a:prstGeom prst="rect">
                <a:avLst/>
              </a:prstGeom>
            </p:spPr>
          </p:pic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DEE435A-E884-0C3B-3D63-30DF849B6894}"/>
                  </a:ext>
                </a:extLst>
              </p:cNvPr>
              <p:cNvSpPr txBox="1"/>
              <p:nvPr/>
            </p:nvSpPr>
            <p:spPr>
              <a:xfrm>
                <a:off x="8561119" y="2838164"/>
                <a:ext cx="5466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Có</a:t>
                </a:r>
                <a:endParaRPr lang="vi-VN" sz="14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732A626-70D0-564A-BB28-D6ACD037E89B}"/>
              </a:ext>
            </a:extLst>
          </p:cNvPr>
          <p:cNvGrpSpPr/>
          <p:nvPr/>
        </p:nvGrpSpPr>
        <p:grpSpPr>
          <a:xfrm>
            <a:off x="323960" y="3218320"/>
            <a:ext cx="9004755" cy="277200"/>
            <a:chOff x="323960" y="3199330"/>
            <a:chExt cx="9004755" cy="27720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DB4A9A1-C355-37E7-F5E0-DBAEA5378024}"/>
                </a:ext>
              </a:extLst>
            </p:cNvPr>
            <p:cNvSpPr txBox="1"/>
            <p:nvPr/>
          </p:nvSpPr>
          <p:spPr>
            <a:xfrm>
              <a:off x="560289" y="3199431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Không chối bỏ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81F6C33-443C-852C-DA68-A221F56C5E96}"/>
                </a:ext>
              </a:extLst>
            </p:cNvPr>
            <p:cNvSpPr/>
            <p:nvPr/>
          </p:nvSpPr>
          <p:spPr>
            <a:xfrm>
              <a:off x="323960" y="3234403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3394E65-DC7E-2ACD-BE7F-1A9CEE498D75}"/>
                </a:ext>
              </a:extLst>
            </p:cNvPr>
            <p:cNvGrpSpPr/>
            <p:nvPr/>
          </p:nvGrpSpPr>
          <p:grpSpPr>
            <a:xfrm>
              <a:off x="3551629" y="3199431"/>
              <a:ext cx="2732430" cy="276999"/>
              <a:chOff x="3551629" y="2841807"/>
              <a:chExt cx="2732430" cy="276999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E7CBA2F-CF93-AD7A-C71F-C9337C8A9459}"/>
                  </a:ext>
                </a:extLst>
              </p:cNvPr>
              <p:cNvSpPr txBox="1"/>
              <p:nvPr/>
            </p:nvSpPr>
            <p:spPr>
              <a:xfrm>
                <a:off x="3551629" y="2841807"/>
                <a:ext cx="273243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Yếu</a:t>
                </a:r>
                <a:endParaRPr lang="vi-VN" sz="14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87" name="Graphic 86" descr="Checkbox Crossed with solid fill">
                <a:extLst>
                  <a:ext uri="{FF2B5EF4-FFF2-40B4-BE49-F238E27FC236}">
                    <a16:creationId xmlns:a16="http://schemas.microsoft.com/office/drawing/2014/main" id="{DCB4BC53-00BB-D1C9-4295-E16997D954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326623" y="2842687"/>
                <a:ext cx="275239" cy="275239"/>
              </a:xfrm>
              <a:prstGeom prst="rect">
                <a:avLst/>
              </a:prstGeom>
            </p:spPr>
          </p:pic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3164D84-B9A4-7754-C809-7DB936246358}"/>
                </a:ext>
              </a:extLst>
            </p:cNvPr>
            <p:cNvGrpSpPr/>
            <p:nvPr/>
          </p:nvGrpSpPr>
          <p:grpSpPr>
            <a:xfrm>
              <a:off x="8394703" y="3199330"/>
              <a:ext cx="934012" cy="277200"/>
              <a:chOff x="8291469" y="3168779"/>
              <a:chExt cx="934012" cy="277200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A442DCE-31B2-133C-6168-EA25169C9895}"/>
                  </a:ext>
                </a:extLst>
              </p:cNvPr>
              <p:cNvSpPr txBox="1"/>
              <p:nvPr/>
            </p:nvSpPr>
            <p:spPr>
              <a:xfrm>
                <a:off x="8561118" y="3168880"/>
                <a:ext cx="6643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Mạnh</a:t>
                </a:r>
                <a:endParaRPr lang="vi-VN" sz="14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99" name="Graphic 98" descr="Checkbox Checked with solid fill">
                <a:extLst>
                  <a:ext uri="{FF2B5EF4-FFF2-40B4-BE49-F238E27FC236}">
                    <a16:creationId xmlns:a16="http://schemas.microsoft.com/office/drawing/2014/main" id="{E12BAF49-EF3C-E3FA-82FB-2E3EF6591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291469" y="3168779"/>
                <a:ext cx="277200" cy="277200"/>
              </a:xfrm>
              <a:prstGeom prst="rect">
                <a:avLst/>
              </a:prstGeom>
            </p:spPr>
          </p:pic>
        </p:grpSp>
      </p:grp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69BD463-BFCD-A241-B415-3BA1BD8F8EA4}"/>
              </a:ext>
            </a:extLst>
          </p:cNvPr>
          <p:cNvCxnSpPr/>
          <p:nvPr/>
        </p:nvCxnSpPr>
        <p:spPr>
          <a:xfrm>
            <a:off x="6938951" y="1841661"/>
            <a:ext cx="0" cy="2823463"/>
          </a:xfrm>
          <a:prstGeom prst="line">
            <a:avLst/>
          </a:prstGeom>
          <a:ln>
            <a:solidFill>
              <a:srgbClr val="BCD5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62975C47-04F0-39F5-4F13-38FA03F9E38D}"/>
              </a:ext>
            </a:extLst>
          </p:cNvPr>
          <p:cNvSpPr/>
          <p:nvPr/>
        </p:nvSpPr>
        <p:spPr>
          <a:xfrm>
            <a:off x="1" y="5308731"/>
            <a:ext cx="12191998" cy="1653383"/>
          </a:xfrm>
          <a:prstGeom prst="roundRect">
            <a:avLst>
              <a:gd name="adj" fmla="val 6978"/>
            </a:avLst>
          </a:prstGeom>
          <a:gradFill>
            <a:gsLst>
              <a:gs pos="0">
                <a:srgbClr val="0070C0"/>
              </a:gs>
              <a:gs pos="80000">
                <a:srgbClr val="47A4D9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32" name="Picture 131" descr="A collage of icons of people writing on a computer&#10;&#10;AI-generated content may be incorrect.">
            <a:extLst>
              <a:ext uri="{FF2B5EF4-FFF2-40B4-BE49-F238E27FC236}">
                <a16:creationId xmlns:a16="http://schemas.microsoft.com/office/drawing/2014/main" id="{986E7D7B-632A-8E9A-C9E8-2C693392E8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" t="2802" r="45824" b="51714"/>
          <a:stretch>
            <a:fillRect/>
          </a:stretch>
        </p:blipFill>
        <p:spPr>
          <a:xfrm>
            <a:off x="7744248" y="4783579"/>
            <a:ext cx="2195002" cy="1945616"/>
          </a:xfrm>
          <a:prstGeom prst="rect">
            <a:avLst/>
          </a:prstGeom>
        </p:spPr>
      </p:pic>
      <p:pic>
        <p:nvPicPr>
          <p:cNvPr id="133" name="Picture 132" descr="A collage of icons of people writing on a computer&#10;&#10;AI-generated content may be incorrect.">
            <a:extLst>
              <a:ext uri="{FF2B5EF4-FFF2-40B4-BE49-F238E27FC236}">
                <a16:creationId xmlns:a16="http://schemas.microsoft.com/office/drawing/2014/main" id="{598CC926-842A-4368-C548-9ED072D17A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47" t="51232" r="-2161" b="3284"/>
          <a:stretch>
            <a:fillRect/>
          </a:stretch>
        </p:blipFill>
        <p:spPr>
          <a:xfrm>
            <a:off x="3820562" y="4800289"/>
            <a:ext cx="2345028" cy="207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CE836-5FA3-FB8B-685E-96692B2AD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9122E50-73B8-0514-01CE-564A5B226C01}"/>
              </a:ext>
            </a:extLst>
          </p:cNvPr>
          <p:cNvSpPr/>
          <p:nvPr/>
        </p:nvSpPr>
        <p:spPr>
          <a:xfrm>
            <a:off x="8534781" y="1"/>
            <a:ext cx="3657218" cy="6857999"/>
          </a:xfrm>
          <a:prstGeom prst="roundRect">
            <a:avLst>
              <a:gd name="adj" fmla="val 6978"/>
            </a:avLst>
          </a:prstGeom>
          <a:gradFill>
            <a:gsLst>
              <a:gs pos="0">
                <a:srgbClr val="0070C0"/>
              </a:gs>
              <a:gs pos="80000">
                <a:srgbClr val="47A4D9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2C55320-7A8A-1305-47BD-10694B6DC2E1}"/>
              </a:ext>
            </a:extLst>
          </p:cNvPr>
          <p:cNvGrpSpPr/>
          <p:nvPr/>
        </p:nvGrpSpPr>
        <p:grpSpPr>
          <a:xfrm>
            <a:off x="97899" y="131802"/>
            <a:ext cx="6614990" cy="769481"/>
            <a:chOff x="532865" y="1973719"/>
            <a:chExt cx="6614990" cy="7694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E3D0089-DF2D-1190-3CC2-41760133C986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A228585-6AD2-0C1E-A8E5-1A145FED58BE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B9EED6E-2F5D-5018-DB34-877478FD45C6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7" name="Graphic 6" descr="Badge Tick with solid fill">
                <a:extLst>
                  <a:ext uri="{FF2B5EF4-FFF2-40B4-BE49-F238E27FC236}">
                    <a16:creationId xmlns:a16="http://schemas.microsoft.com/office/drawing/2014/main" id="{FF214DB5-3D8F-DAC3-E51D-2E554E730A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AC1E46B-B041-C3E0-E205-32281622222E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LỢI ÍCH VÀ TÍNH CẤP THIẾT KHI TRIỂN KHAI </a:t>
              </a:r>
              <a:r>
                <a:rPr lang="en-US" b="1" dirty="0" err="1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RSHUB</a:t>
              </a:r>
              <a:endParaRPr lang="en-US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9D87F73-1D72-DC85-C3B4-FEE219EDB332}"/>
              </a:ext>
            </a:extLst>
          </p:cNvPr>
          <p:cNvGrpSpPr/>
          <p:nvPr/>
        </p:nvGrpSpPr>
        <p:grpSpPr>
          <a:xfrm>
            <a:off x="249014" y="1470799"/>
            <a:ext cx="3901572" cy="2172832"/>
            <a:chOff x="191796" y="1101350"/>
            <a:chExt cx="3901572" cy="217283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EF89560-D6AF-A85C-86CD-D42C49794946}"/>
                </a:ext>
              </a:extLst>
            </p:cNvPr>
            <p:cNvSpPr/>
            <p:nvPr/>
          </p:nvSpPr>
          <p:spPr>
            <a:xfrm>
              <a:off x="191796" y="1101350"/>
              <a:ext cx="3901572" cy="2172832"/>
            </a:xfrm>
            <a:prstGeom prst="roundRect">
              <a:avLst>
                <a:gd name="adj" fmla="val 9584"/>
              </a:avLst>
            </a:prstGeom>
            <a:solidFill>
              <a:srgbClr val="FAFDF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B287BFB7-E2E6-7B06-1BAD-E7D1A9B4FA49}"/>
                </a:ext>
              </a:extLst>
            </p:cNvPr>
            <p:cNvSpPr/>
            <p:nvPr/>
          </p:nvSpPr>
          <p:spPr>
            <a:xfrm>
              <a:off x="574288" y="1278088"/>
              <a:ext cx="3519080" cy="253497"/>
            </a:xfrm>
            <a:prstGeom prst="rect">
              <a:avLst/>
            </a:prstGeom>
            <a:solidFill>
              <a:srgbClr val="B9E1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D6E519F-B321-4B6C-86FC-167BEC5EA1CE}"/>
                </a:ext>
              </a:extLst>
            </p:cNvPr>
            <p:cNvSpPr/>
            <p:nvPr/>
          </p:nvSpPr>
          <p:spPr>
            <a:xfrm>
              <a:off x="320791" y="1278088"/>
              <a:ext cx="253497" cy="253497"/>
            </a:xfrm>
            <a:prstGeom prst="round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8F22DDA-ADF1-7598-4F10-5FF83770E280}"/>
                </a:ext>
              </a:extLst>
            </p:cNvPr>
            <p:cNvSpPr txBox="1"/>
            <p:nvPr/>
          </p:nvSpPr>
          <p:spPr>
            <a:xfrm>
              <a:off x="738382" y="1266337"/>
              <a:ext cx="17343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LỢI ÍCH PHÁP LÝ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B31E322-8229-6CC7-76D3-833D8FB28002}"/>
                </a:ext>
              </a:extLst>
            </p:cNvPr>
            <p:cNvGrpSpPr/>
            <p:nvPr/>
          </p:nvGrpSpPr>
          <p:grpSpPr>
            <a:xfrm>
              <a:off x="404382" y="1619791"/>
              <a:ext cx="3559991" cy="461665"/>
              <a:chOff x="439480" y="1660812"/>
              <a:chExt cx="3559991" cy="46166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C850A1-0843-1398-7C31-4B0FD1B72C43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Chuyển từ xác thực kỹ thuật sang “bằng chứng pháp lý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CEE767AB-270D-40BD-EE17-690D35EAA94B}"/>
                  </a:ext>
                </a:extLst>
              </p:cNvPr>
              <p:cNvSpPr/>
              <p:nvPr/>
            </p:nvSpPr>
            <p:spPr>
              <a:xfrm>
                <a:off x="439480" y="185564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D4229AA-73B4-FCC7-59AB-3DD50F95936C}"/>
                </a:ext>
              </a:extLst>
            </p:cNvPr>
            <p:cNvGrpSpPr/>
            <p:nvPr/>
          </p:nvGrpSpPr>
          <p:grpSpPr>
            <a:xfrm>
              <a:off x="404382" y="2133661"/>
              <a:ext cx="3559991" cy="461665"/>
              <a:chOff x="439480" y="1660812"/>
              <a:chExt cx="3559991" cy="461665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F94F3BF-88B3-FA4B-FA21-180739678E61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Giảm thiểu tranh chấp: Phủ nhận giao dịch, khiếu kiện hợp đồng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50B4A9A-6ADB-3BDD-FC73-2704CC12A0F6}"/>
                  </a:ext>
                </a:extLst>
              </p:cNvPr>
              <p:cNvSpPr/>
              <p:nvPr/>
            </p:nvSpPr>
            <p:spPr>
              <a:xfrm>
                <a:off x="439480" y="185564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68B0271-2A39-70CA-35D9-FB6DA7215B22}"/>
                </a:ext>
              </a:extLst>
            </p:cNvPr>
            <p:cNvGrpSpPr/>
            <p:nvPr/>
          </p:nvGrpSpPr>
          <p:grpSpPr>
            <a:xfrm>
              <a:off x="404382" y="2647531"/>
              <a:ext cx="3559991" cy="461665"/>
              <a:chOff x="439480" y="1660812"/>
              <a:chExt cx="3559991" cy="46166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9B7D76-E728-02BC-74FE-9B3B38C6421F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Dễ dàng chứng minh: Danh tính, sự tự nguyện và thời điểm ký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68CB64D-9E94-F33C-89BC-E37DBD0B61D0}"/>
                  </a:ext>
                </a:extLst>
              </p:cNvPr>
              <p:cNvSpPr/>
              <p:nvPr/>
            </p:nvSpPr>
            <p:spPr>
              <a:xfrm>
                <a:off x="439480" y="185564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9C45247-F4E8-1444-21CB-DC4C74AB0FF3}"/>
              </a:ext>
            </a:extLst>
          </p:cNvPr>
          <p:cNvGrpSpPr/>
          <p:nvPr/>
        </p:nvGrpSpPr>
        <p:grpSpPr>
          <a:xfrm>
            <a:off x="249014" y="3920515"/>
            <a:ext cx="3901572" cy="2172832"/>
            <a:chOff x="191796" y="3551066"/>
            <a:chExt cx="3901572" cy="217283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106F0478-D4CA-DE8A-D9D6-A8AF2FCC45BA}"/>
                </a:ext>
              </a:extLst>
            </p:cNvPr>
            <p:cNvSpPr/>
            <p:nvPr/>
          </p:nvSpPr>
          <p:spPr>
            <a:xfrm>
              <a:off x="191796" y="3551066"/>
              <a:ext cx="3901572" cy="2172832"/>
            </a:xfrm>
            <a:prstGeom prst="roundRect">
              <a:avLst>
                <a:gd name="adj" fmla="val 9584"/>
              </a:avLst>
            </a:prstGeom>
            <a:solidFill>
              <a:srgbClr val="FAFDF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D0F865AA-31EA-30C9-A7B5-71C30B603B5A}"/>
                </a:ext>
              </a:extLst>
            </p:cNvPr>
            <p:cNvSpPr/>
            <p:nvPr/>
          </p:nvSpPr>
          <p:spPr>
            <a:xfrm>
              <a:off x="574288" y="3726191"/>
              <a:ext cx="3519080" cy="253497"/>
            </a:xfrm>
            <a:prstGeom prst="rect">
              <a:avLst/>
            </a:prstGeom>
            <a:solidFill>
              <a:srgbClr val="B9E1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16A643C-F7CC-4033-2E50-AE594271079F}"/>
                </a:ext>
              </a:extLst>
            </p:cNvPr>
            <p:cNvGrpSpPr/>
            <p:nvPr/>
          </p:nvGrpSpPr>
          <p:grpSpPr>
            <a:xfrm>
              <a:off x="320791" y="3716053"/>
              <a:ext cx="2151920" cy="276999"/>
              <a:chOff x="355889" y="1307358"/>
              <a:chExt cx="2151920" cy="276999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490EB048-7C92-3A48-C8D7-1E10B3A8194E}"/>
                  </a:ext>
                </a:extLst>
              </p:cNvPr>
              <p:cNvSpPr/>
              <p:nvPr/>
            </p:nvSpPr>
            <p:spPr>
              <a:xfrm>
                <a:off x="355889" y="1319109"/>
                <a:ext cx="253497" cy="253497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271AB40-7DEE-3C37-4EBC-B616D59B8FB2}"/>
                  </a:ext>
                </a:extLst>
              </p:cNvPr>
              <p:cNvSpPr txBox="1"/>
              <p:nvPr/>
            </p:nvSpPr>
            <p:spPr>
              <a:xfrm>
                <a:off x="773480" y="1307358"/>
                <a:ext cx="173432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LỢI ÍCH TÀI CHÍNH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19A5366-9078-E06B-1C5A-64FA0D7B7B5E}"/>
                </a:ext>
              </a:extLst>
            </p:cNvPr>
            <p:cNvGrpSpPr/>
            <p:nvPr/>
          </p:nvGrpSpPr>
          <p:grpSpPr>
            <a:xfrm>
              <a:off x="404382" y="4069507"/>
              <a:ext cx="3559991" cy="276999"/>
              <a:chOff x="439480" y="1660812"/>
              <a:chExt cx="3559991" cy="27699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1ACF765-53D4-3C14-82C1-58FF23008D91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Giảm chi phí: giấy tờ, lưu trữ, nhân sự quầy</a:t>
                </a: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E7F1EE4-DB76-DB5F-8AF9-D3F9147F8F26}"/>
                  </a:ext>
                </a:extLst>
              </p:cNvPr>
              <p:cNvSpPr/>
              <p:nvPr/>
            </p:nvSpPr>
            <p:spPr>
              <a:xfrm>
                <a:off x="439480" y="1774167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67DD01C-82E2-8025-3832-32E9C65CD982}"/>
                </a:ext>
              </a:extLst>
            </p:cNvPr>
            <p:cNvGrpSpPr/>
            <p:nvPr/>
          </p:nvGrpSpPr>
          <p:grpSpPr>
            <a:xfrm>
              <a:off x="404382" y="4405037"/>
              <a:ext cx="3559991" cy="461665"/>
              <a:chOff x="439480" y="1660812"/>
              <a:chExt cx="3559991" cy="461665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6178267-2E50-4DCC-22B6-A65BE9127AA8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Giảm tổn thất: gian lận, chargeback, tranh chấp kéo dài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C537CAB3-DB49-70B3-0942-D5848DA698C5}"/>
                  </a:ext>
                </a:extLst>
              </p:cNvPr>
              <p:cNvSpPr/>
              <p:nvPr/>
            </p:nvSpPr>
            <p:spPr>
              <a:xfrm>
                <a:off x="439480" y="185564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C14492E-F180-4004-C775-4921226E57BD}"/>
                </a:ext>
              </a:extLst>
            </p:cNvPr>
            <p:cNvGrpSpPr/>
            <p:nvPr/>
          </p:nvGrpSpPr>
          <p:grpSpPr>
            <a:xfrm>
              <a:off x="404382" y="4925234"/>
              <a:ext cx="3277665" cy="461665"/>
              <a:chOff x="439480" y="1660812"/>
              <a:chExt cx="3277665" cy="46166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DF966E4-E05A-4EF1-411D-C89EC2264F97}"/>
                  </a:ext>
                </a:extLst>
              </p:cNvPr>
              <p:cNvSpPr txBox="1"/>
              <p:nvPr/>
            </p:nvSpPr>
            <p:spPr>
              <a:xfrm>
                <a:off x="609387" y="1660812"/>
                <a:ext cx="31077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Tăng hiệu quả: tốc độ xử lý, tỷ lệ hoàn tất giao dịch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47744770-1D0C-E4DC-6A99-2BEE146B91BB}"/>
                  </a:ext>
                </a:extLst>
              </p:cNvPr>
              <p:cNvSpPr/>
              <p:nvPr/>
            </p:nvSpPr>
            <p:spPr>
              <a:xfrm>
                <a:off x="439480" y="185564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34EDA5D-2CF8-8D97-DE5B-FE683F852A1A}"/>
              </a:ext>
            </a:extLst>
          </p:cNvPr>
          <p:cNvGrpSpPr/>
          <p:nvPr/>
        </p:nvGrpSpPr>
        <p:grpSpPr>
          <a:xfrm>
            <a:off x="4381560" y="1470799"/>
            <a:ext cx="3901572" cy="2172832"/>
            <a:chOff x="4510959" y="1101350"/>
            <a:chExt cx="3901572" cy="2172832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EA9D6171-0C59-F416-D26C-0D275DAE0634}"/>
                </a:ext>
              </a:extLst>
            </p:cNvPr>
            <p:cNvSpPr/>
            <p:nvPr/>
          </p:nvSpPr>
          <p:spPr>
            <a:xfrm>
              <a:off x="4510959" y="1101350"/>
              <a:ext cx="3901572" cy="2172832"/>
            </a:xfrm>
            <a:prstGeom prst="roundRect">
              <a:avLst>
                <a:gd name="adj" fmla="val 9584"/>
              </a:avLst>
            </a:prstGeom>
            <a:solidFill>
              <a:srgbClr val="FAFDF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36DC085-69D5-3DE2-FB36-C651077257AF}"/>
                </a:ext>
              </a:extLst>
            </p:cNvPr>
            <p:cNvSpPr/>
            <p:nvPr/>
          </p:nvSpPr>
          <p:spPr>
            <a:xfrm>
              <a:off x="4893451" y="1283800"/>
              <a:ext cx="3519080" cy="253497"/>
            </a:xfrm>
            <a:prstGeom prst="rect">
              <a:avLst/>
            </a:prstGeom>
            <a:solidFill>
              <a:srgbClr val="B9E1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2BC183E-4E19-2B51-061C-DCF622E48B3C}"/>
                </a:ext>
              </a:extLst>
            </p:cNvPr>
            <p:cNvGrpSpPr/>
            <p:nvPr/>
          </p:nvGrpSpPr>
          <p:grpSpPr>
            <a:xfrm>
              <a:off x="4639954" y="1266337"/>
              <a:ext cx="2151920" cy="276999"/>
              <a:chOff x="355889" y="1307358"/>
              <a:chExt cx="2151920" cy="276999"/>
            </a:xfrm>
          </p:grpSpPr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0C2D9EEF-5A59-7EB1-A7B4-5AD2AEF88EBB}"/>
                  </a:ext>
                </a:extLst>
              </p:cNvPr>
              <p:cNvSpPr/>
              <p:nvPr/>
            </p:nvSpPr>
            <p:spPr>
              <a:xfrm>
                <a:off x="355889" y="1319109"/>
                <a:ext cx="253497" cy="253497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2B26D5D-4C6D-2066-063D-90529B937563}"/>
                  </a:ext>
                </a:extLst>
              </p:cNvPr>
              <p:cNvSpPr txBox="1"/>
              <p:nvPr/>
            </p:nvSpPr>
            <p:spPr>
              <a:xfrm>
                <a:off x="773480" y="1307358"/>
                <a:ext cx="173432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LỢI ÍCH VẬN HÀNH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D671A79-6C30-ABBB-EEF0-94CFD7C3CDBF}"/>
                </a:ext>
              </a:extLst>
            </p:cNvPr>
            <p:cNvGrpSpPr/>
            <p:nvPr/>
          </p:nvGrpSpPr>
          <p:grpSpPr>
            <a:xfrm>
              <a:off x="4723545" y="1619791"/>
              <a:ext cx="3559991" cy="276999"/>
              <a:chOff x="439480" y="1660812"/>
              <a:chExt cx="3559991" cy="276999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6EFB19E-423E-B4DB-DF94-568B87C45225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Chuẩn hóa quy trình</a:t>
                </a: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12C1336C-DD85-B0F8-1E14-D0E2B1FDF3E5}"/>
                  </a:ext>
                </a:extLst>
              </p:cNvPr>
              <p:cNvSpPr/>
              <p:nvPr/>
            </p:nvSpPr>
            <p:spPr>
              <a:xfrm>
                <a:off x="439480" y="176328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B393C05-3317-9BDD-6AF8-A7D037B5C88B}"/>
                </a:ext>
              </a:extLst>
            </p:cNvPr>
            <p:cNvGrpSpPr/>
            <p:nvPr/>
          </p:nvGrpSpPr>
          <p:grpSpPr>
            <a:xfrm>
              <a:off x="4723545" y="1990019"/>
              <a:ext cx="3559991" cy="276999"/>
              <a:chOff x="439480" y="1660812"/>
              <a:chExt cx="3559991" cy="276999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09F2F04-34EA-8E57-557D-A04927E1D29A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Tự động hóa 100%</a:t>
                </a: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86F9CA1-D388-2C59-A12D-EF3392A752DA}"/>
                  </a:ext>
                </a:extLst>
              </p:cNvPr>
              <p:cNvSpPr/>
              <p:nvPr/>
            </p:nvSpPr>
            <p:spPr>
              <a:xfrm>
                <a:off x="439480" y="176328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D80FAAF-C476-398B-D265-EF973CEA1B2A}"/>
                </a:ext>
              </a:extLst>
            </p:cNvPr>
            <p:cNvGrpSpPr/>
            <p:nvPr/>
          </p:nvGrpSpPr>
          <p:grpSpPr>
            <a:xfrm>
              <a:off x="4723545" y="2360247"/>
              <a:ext cx="3559991" cy="276999"/>
              <a:chOff x="439480" y="1660812"/>
              <a:chExt cx="3559991" cy="27699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6092279-810B-C0E3-4F21-3B8EB4C80C43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Không phụ thuộc USB Token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F87C520-15D4-3275-8000-DA4605583F98}"/>
                  </a:ext>
                </a:extLst>
              </p:cNvPr>
              <p:cNvSpPr/>
              <p:nvPr/>
            </p:nvSpPr>
            <p:spPr>
              <a:xfrm>
                <a:off x="439480" y="176328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6E983BE-8478-A33E-F135-C99095C57E9C}"/>
                </a:ext>
              </a:extLst>
            </p:cNvPr>
            <p:cNvGrpSpPr/>
            <p:nvPr/>
          </p:nvGrpSpPr>
          <p:grpSpPr>
            <a:xfrm>
              <a:off x="4723545" y="2730475"/>
              <a:ext cx="3559991" cy="276999"/>
              <a:chOff x="439480" y="1660812"/>
              <a:chExt cx="3559991" cy="276999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BFF1294-4581-A4B9-9408-E77DA35C75CF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Không phụ thuộc USB Token</a:t>
                </a: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73675964-8AB6-9D52-CBD7-6969999A6AB5}"/>
                  </a:ext>
                </a:extLst>
              </p:cNvPr>
              <p:cNvSpPr/>
              <p:nvPr/>
            </p:nvSpPr>
            <p:spPr>
              <a:xfrm>
                <a:off x="439480" y="176328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5BF5A2F-F94E-DFA1-B172-AFD6CAEC0814}"/>
              </a:ext>
            </a:extLst>
          </p:cNvPr>
          <p:cNvGrpSpPr/>
          <p:nvPr/>
        </p:nvGrpSpPr>
        <p:grpSpPr>
          <a:xfrm>
            <a:off x="4381560" y="3918902"/>
            <a:ext cx="3901572" cy="2172832"/>
            <a:chOff x="4510959" y="3549453"/>
            <a:chExt cx="3901572" cy="2172832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F01300C5-559C-D206-B610-3FA6C0E0FD01}"/>
                </a:ext>
              </a:extLst>
            </p:cNvPr>
            <p:cNvSpPr/>
            <p:nvPr/>
          </p:nvSpPr>
          <p:spPr>
            <a:xfrm>
              <a:off x="4510959" y="3549453"/>
              <a:ext cx="3901572" cy="2172832"/>
            </a:xfrm>
            <a:prstGeom prst="roundRect">
              <a:avLst>
                <a:gd name="adj" fmla="val 9584"/>
              </a:avLst>
            </a:prstGeom>
            <a:solidFill>
              <a:srgbClr val="FAFDF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34E8B98-0C77-2389-C9DD-811DDD5C8B91}"/>
                </a:ext>
              </a:extLst>
            </p:cNvPr>
            <p:cNvSpPr/>
            <p:nvPr/>
          </p:nvSpPr>
          <p:spPr>
            <a:xfrm>
              <a:off x="4892527" y="3721168"/>
              <a:ext cx="3519080" cy="253497"/>
            </a:xfrm>
            <a:prstGeom prst="rect">
              <a:avLst/>
            </a:prstGeom>
            <a:solidFill>
              <a:srgbClr val="B9E1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388C281-BC58-C057-041F-04092A0F9C29}"/>
                </a:ext>
              </a:extLst>
            </p:cNvPr>
            <p:cNvGrpSpPr/>
            <p:nvPr/>
          </p:nvGrpSpPr>
          <p:grpSpPr>
            <a:xfrm>
              <a:off x="4639954" y="3714440"/>
              <a:ext cx="3643581" cy="276999"/>
              <a:chOff x="355889" y="1307358"/>
              <a:chExt cx="3643581" cy="276999"/>
            </a:xfrm>
          </p:grpSpPr>
          <p:sp>
            <p:nvSpPr>
              <p:cNvPr id="89" name="Rectangle: Rounded Corners 88">
                <a:extLst>
                  <a:ext uri="{FF2B5EF4-FFF2-40B4-BE49-F238E27FC236}">
                    <a16:creationId xmlns:a16="http://schemas.microsoft.com/office/drawing/2014/main" id="{990CE7A0-552F-1E97-629F-ED6FA2C74B60}"/>
                  </a:ext>
                </a:extLst>
              </p:cNvPr>
              <p:cNvSpPr/>
              <p:nvPr/>
            </p:nvSpPr>
            <p:spPr>
              <a:xfrm>
                <a:off x="355889" y="1319109"/>
                <a:ext cx="253497" cy="253497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7BD1737-43BF-F7F5-76B8-B55CA56FFA86}"/>
                  </a:ext>
                </a:extLst>
              </p:cNvPr>
              <p:cNvSpPr txBox="1"/>
              <p:nvPr/>
            </p:nvSpPr>
            <p:spPr>
              <a:xfrm>
                <a:off x="773479" y="1307358"/>
                <a:ext cx="32259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LỢI ÍCH TRẢI NGHIỆM KHÁCH HÀNG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E43E594-F4C5-CB9A-7D8E-A2CF9C380EC9}"/>
                </a:ext>
              </a:extLst>
            </p:cNvPr>
            <p:cNvGrpSpPr/>
            <p:nvPr/>
          </p:nvGrpSpPr>
          <p:grpSpPr>
            <a:xfrm>
              <a:off x="4723545" y="4067894"/>
              <a:ext cx="3559991" cy="276999"/>
              <a:chOff x="439480" y="1660812"/>
              <a:chExt cx="3559991" cy="276999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35E6234-4CF6-E7FD-397D-71AF219EF5AA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Không cần ra quầy</a:t>
                </a: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EAE4F4D0-CE42-101D-A37B-FBC7048BDE1E}"/>
                  </a:ext>
                </a:extLst>
              </p:cNvPr>
              <p:cNvSpPr/>
              <p:nvPr/>
            </p:nvSpPr>
            <p:spPr>
              <a:xfrm>
                <a:off x="439480" y="176328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287A8755-439C-90C6-BDBF-EE2D731AC4A8}"/>
                </a:ext>
              </a:extLst>
            </p:cNvPr>
            <p:cNvGrpSpPr/>
            <p:nvPr/>
          </p:nvGrpSpPr>
          <p:grpSpPr>
            <a:xfrm>
              <a:off x="4723545" y="4438122"/>
              <a:ext cx="3559991" cy="276999"/>
              <a:chOff x="439480" y="1660812"/>
              <a:chExt cx="3559991" cy="276999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A495FA2-93FC-9139-4FA3-46F1AEA27A83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Không cần in – ký – scan </a:t>
                </a: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13E25178-406A-0529-F38A-C8FC784DD130}"/>
                  </a:ext>
                </a:extLst>
              </p:cNvPr>
              <p:cNvSpPr/>
              <p:nvPr/>
            </p:nvSpPr>
            <p:spPr>
              <a:xfrm>
                <a:off x="439480" y="176328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48FC2B5-0677-345E-0828-BF0BE0082F32}"/>
                </a:ext>
              </a:extLst>
            </p:cNvPr>
            <p:cNvGrpSpPr/>
            <p:nvPr/>
          </p:nvGrpSpPr>
          <p:grpSpPr>
            <a:xfrm>
              <a:off x="4723545" y="4808350"/>
              <a:ext cx="3559991" cy="276999"/>
              <a:chOff x="439480" y="1660812"/>
              <a:chExt cx="3559991" cy="276999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011AA75-42A3-FEC9-D5BE-31ACA7BADD4B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Ký mọi lúc, mọi nơi</a:t>
                </a: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FA3F4351-79AC-FF6B-B510-B3ECD54D8B4D}"/>
                  </a:ext>
                </a:extLst>
              </p:cNvPr>
              <p:cNvSpPr/>
              <p:nvPr/>
            </p:nvSpPr>
            <p:spPr>
              <a:xfrm>
                <a:off x="439480" y="176328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CF546D3-472E-B1CA-5D79-AB1FDA077434}"/>
                </a:ext>
              </a:extLst>
            </p:cNvPr>
            <p:cNvGrpSpPr/>
            <p:nvPr/>
          </p:nvGrpSpPr>
          <p:grpSpPr>
            <a:xfrm>
              <a:off x="4723545" y="5178578"/>
              <a:ext cx="3559991" cy="276999"/>
              <a:chOff x="439480" y="1660812"/>
              <a:chExt cx="3559991" cy="276999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217E480-E16C-57DD-3AF0-05583A1458BF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3390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Tin cậy hơn khi giao dịch lớn</a:t>
                </a: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96661BC5-6424-C936-15C1-0B7D616F5020}"/>
                  </a:ext>
                </a:extLst>
              </p:cNvPr>
              <p:cNvSpPr/>
              <p:nvPr/>
            </p:nvSpPr>
            <p:spPr>
              <a:xfrm>
                <a:off x="439480" y="1763284"/>
                <a:ext cx="84197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pic>
        <p:nvPicPr>
          <p:cNvPr id="100" name="Picture 99" descr="A person giving thumbs up&#10;&#10;AI-generated content may be incorrect.">
            <a:extLst>
              <a:ext uri="{FF2B5EF4-FFF2-40B4-BE49-F238E27FC236}">
                <a16:creationId xmlns:a16="http://schemas.microsoft.com/office/drawing/2014/main" id="{C16F4040-2610-E3D6-61CC-01977EF50F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7" r="25771"/>
          <a:stretch>
            <a:fillRect/>
          </a:stretch>
        </p:blipFill>
        <p:spPr>
          <a:xfrm>
            <a:off x="8282208" y="1636321"/>
            <a:ext cx="4110683" cy="5221679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05BC9B1-4662-B2DF-2124-3952C5B6F44F}"/>
              </a:ext>
            </a:extLst>
          </p:cNvPr>
          <p:cNvGrpSpPr/>
          <p:nvPr/>
        </p:nvGrpSpPr>
        <p:grpSpPr>
          <a:xfrm>
            <a:off x="8829718" y="701206"/>
            <a:ext cx="3122547" cy="989862"/>
            <a:chOff x="8864082" y="651201"/>
            <a:chExt cx="3122547" cy="989862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334E0F4-6704-4EB9-DE0B-2BA7DA3CF3B7}"/>
                </a:ext>
              </a:extLst>
            </p:cNvPr>
            <p:cNvSpPr txBox="1"/>
            <p:nvPr/>
          </p:nvSpPr>
          <p:spPr>
            <a:xfrm>
              <a:off x="8864082" y="701206"/>
              <a:ext cx="2146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55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B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34C4F0B-E8A0-0B74-14FC-511BF51911B8}"/>
                </a:ext>
              </a:extLst>
            </p:cNvPr>
            <p:cNvSpPr txBox="1"/>
            <p:nvPr/>
          </p:nvSpPr>
          <p:spPr>
            <a:xfrm rot="21134532">
              <a:off x="9279731" y="664664"/>
              <a:ext cx="2146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55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E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F8CAD98-77B6-075E-8623-0BCB85C288C0}"/>
                </a:ext>
              </a:extLst>
            </p:cNvPr>
            <p:cNvSpPr txBox="1"/>
            <p:nvPr/>
          </p:nvSpPr>
          <p:spPr>
            <a:xfrm rot="441613">
              <a:off x="9754623" y="651201"/>
              <a:ext cx="2146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55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N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B856D72-B6B1-C209-E1C8-A5E54B8FF3DC}"/>
                </a:ext>
              </a:extLst>
            </p:cNvPr>
            <p:cNvSpPr txBox="1"/>
            <p:nvPr/>
          </p:nvSpPr>
          <p:spPr>
            <a:xfrm rot="21336659">
              <a:off x="10275314" y="657865"/>
              <a:ext cx="2146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55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E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656AA6B-EB86-022E-46EE-9ECBD2641B3F}"/>
                </a:ext>
              </a:extLst>
            </p:cNvPr>
            <p:cNvSpPr txBox="1"/>
            <p:nvPr/>
          </p:nvSpPr>
          <p:spPr>
            <a:xfrm>
              <a:off x="10733725" y="679816"/>
              <a:ext cx="2146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55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F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FD799A4-4204-92C8-5CF2-4CB21B3C7B9A}"/>
                </a:ext>
              </a:extLst>
            </p:cNvPr>
            <p:cNvSpPr txBox="1"/>
            <p:nvPr/>
          </p:nvSpPr>
          <p:spPr>
            <a:xfrm rot="496711">
              <a:off x="11039132" y="690375"/>
              <a:ext cx="2146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55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I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54FCAEF-BE13-E6DF-F007-C67818225563}"/>
                </a:ext>
              </a:extLst>
            </p:cNvPr>
            <p:cNvSpPr txBox="1"/>
            <p:nvPr/>
          </p:nvSpPr>
          <p:spPr>
            <a:xfrm>
              <a:off x="11352052" y="690374"/>
              <a:ext cx="2146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55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T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67DB5F0-FF8E-2614-2706-461823433B57}"/>
                </a:ext>
              </a:extLst>
            </p:cNvPr>
            <p:cNvSpPr txBox="1"/>
            <p:nvPr/>
          </p:nvSpPr>
          <p:spPr>
            <a:xfrm rot="496711">
              <a:off x="11772025" y="702344"/>
              <a:ext cx="21460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55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35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6424F1B-CEA8-4D86-FE27-CEAEF7C03F53}"/>
              </a:ext>
            </a:extLst>
          </p:cNvPr>
          <p:cNvSpPr/>
          <p:nvPr/>
        </p:nvSpPr>
        <p:spPr>
          <a:xfrm>
            <a:off x="-110836" y="4804583"/>
            <a:ext cx="12302835" cy="2053417"/>
          </a:xfrm>
          <a:prstGeom prst="roundRect">
            <a:avLst>
              <a:gd name="adj" fmla="val 6978"/>
            </a:avLst>
          </a:prstGeom>
          <a:gradFill>
            <a:gsLst>
              <a:gs pos="0">
                <a:srgbClr val="0070C0"/>
              </a:gs>
              <a:gs pos="80000">
                <a:srgbClr val="47A4D9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5149F72-9041-A9B8-2EA4-C5BA7A37DCBD}"/>
              </a:ext>
            </a:extLst>
          </p:cNvPr>
          <p:cNvGrpSpPr/>
          <p:nvPr/>
        </p:nvGrpSpPr>
        <p:grpSpPr>
          <a:xfrm>
            <a:off x="97899" y="131802"/>
            <a:ext cx="6614990" cy="769481"/>
            <a:chOff x="532865" y="1973719"/>
            <a:chExt cx="6614990" cy="7694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1112876-FBEE-3904-FACB-309F65900FB9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3E9F1E4-58C7-C00D-D9D6-8002C574DAD6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961C3B6-29CC-CE6B-65C7-E8DF18597A05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7" name="Graphic 6" descr="Badge Tick with solid fill">
                <a:extLst>
                  <a:ext uri="{FF2B5EF4-FFF2-40B4-BE49-F238E27FC236}">
                    <a16:creationId xmlns:a16="http://schemas.microsoft.com/office/drawing/2014/main" id="{7C0EC805-E077-3567-D58E-8D3B82BCFA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5683A9E-BC32-D541-D356-BD804C4C3FBC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LỢI ÍCH VÀ TÍNH CẤP THIẾT KHI TRIỂN KHAI </a:t>
              </a:r>
              <a:r>
                <a:rPr lang="en-US" b="1" dirty="0" err="1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RSHUB</a:t>
              </a:r>
              <a:endParaRPr lang="en-US" b="1" dirty="0">
                <a:solidFill>
                  <a:schemeClr val="bg2">
                    <a:lumMod val="25000"/>
                  </a:schemeClr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4DB537A-1053-BBD2-7F4D-5430B7E793E6}"/>
              </a:ext>
            </a:extLst>
          </p:cNvPr>
          <p:cNvGrpSpPr/>
          <p:nvPr/>
        </p:nvGrpSpPr>
        <p:grpSpPr>
          <a:xfrm>
            <a:off x="304573" y="1257978"/>
            <a:ext cx="3420000" cy="2520000"/>
            <a:chOff x="304573" y="1257978"/>
            <a:chExt cx="3420000" cy="25200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AD0314F-77FB-3D95-1677-743177AAE214}"/>
                </a:ext>
              </a:extLst>
            </p:cNvPr>
            <p:cNvSpPr/>
            <p:nvPr/>
          </p:nvSpPr>
          <p:spPr>
            <a:xfrm>
              <a:off x="304573" y="1257978"/>
              <a:ext cx="3420000" cy="2520000"/>
            </a:xfrm>
            <a:prstGeom prst="roundRect">
              <a:avLst>
                <a:gd name="adj" fmla="val 9584"/>
              </a:avLst>
            </a:prstGeom>
            <a:solidFill>
              <a:srgbClr val="FAFDF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7A8CDE7-6AF9-0DAA-4F41-31C80869FCF2}"/>
                </a:ext>
              </a:extLst>
            </p:cNvPr>
            <p:cNvSpPr/>
            <p:nvPr/>
          </p:nvSpPr>
          <p:spPr>
            <a:xfrm>
              <a:off x="687065" y="1434716"/>
              <a:ext cx="3037508" cy="253497"/>
            </a:xfrm>
            <a:prstGeom prst="rect">
              <a:avLst/>
            </a:prstGeom>
            <a:solidFill>
              <a:srgbClr val="B9E1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6ADD854-AC0B-CFAF-36A6-702D17A33BB2}"/>
                </a:ext>
              </a:extLst>
            </p:cNvPr>
            <p:cNvGrpSpPr/>
            <p:nvPr/>
          </p:nvGrpSpPr>
          <p:grpSpPr>
            <a:xfrm>
              <a:off x="514654" y="1859543"/>
              <a:ext cx="3149347" cy="276999"/>
              <a:chOff x="439480" y="1743936"/>
              <a:chExt cx="3149347" cy="27699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9516E20-906A-F68C-F5A9-7455C2CC3D13}"/>
                  </a:ext>
                </a:extLst>
              </p:cNvPr>
              <p:cNvSpPr txBox="1"/>
              <p:nvPr/>
            </p:nvSpPr>
            <p:spPr>
              <a:xfrm>
                <a:off x="609386" y="1743936"/>
                <a:ext cx="29794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Giao dịch số tăng mạnh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7125533-B423-4596-CD38-5BA1C54F7572}"/>
                  </a:ext>
                </a:extLst>
              </p:cNvPr>
              <p:cNvSpPr/>
              <p:nvPr/>
            </p:nvSpPr>
            <p:spPr>
              <a:xfrm>
                <a:off x="439480" y="18556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2F822C-8E5F-CE6A-11A3-910D277986A6}"/>
                </a:ext>
              </a:extLst>
            </p:cNvPr>
            <p:cNvGrpSpPr/>
            <p:nvPr/>
          </p:nvGrpSpPr>
          <p:grpSpPr>
            <a:xfrm>
              <a:off x="514654" y="2229073"/>
              <a:ext cx="3149347" cy="276999"/>
              <a:chOff x="439480" y="1660812"/>
              <a:chExt cx="3149347" cy="27699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DAA94C2-6F1A-39C5-366A-E67916D4C231}"/>
                  </a:ext>
                </a:extLst>
              </p:cNvPr>
              <p:cNvSpPr txBox="1"/>
              <p:nvPr/>
            </p:nvSpPr>
            <p:spPr>
              <a:xfrm>
                <a:off x="609386" y="1660812"/>
                <a:ext cx="29794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Tranh chấp online ngày càng nhiều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E86EC74E-1454-BBE5-4A91-CC1FBF04FDA1}"/>
                  </a:ext>
                </a:extLst>
              </p:cNvPr>
              <p:cNvSpPr/>
              <p:nvPr/>
            </p:nvSpPr>
            <p:spPr>
              <a:xfrm>
                <a:off x="439480" y="176328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EFB0B7A-07FA-5B74-37A0-9F2B83EB831F}"/>
                </a:ext>
              </a:extLst>
            </p:cNvPr>
            <p:cNvGrpSpPr/>
            <p:nvPr/>
          </p:nvGrpSpPr>
          <p:grpSpPr>
            <a:xfrm>
              <a:off x="514654" y="2598603"/>
              <a:ext cx="2999837" cy="276999"/>
              <a:chOff x="439480" y="1660812"/>
              <a:chExt cx="2999837" cy="27699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D8251EE-8C14-9B15-8FE9-EE163B1D6169}"/>
                  </a:ext>
                </a:extLst>
              </p:cNvPr>
              <p:cNvSpPr txBox="1"/>
              <p:nvPr/>
            </p:nvSpPr>
            <p:spPr>
              <a:xfrm>
                <a:off x="609387" y="1660812"/>
                <a:ext cx="282993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OTP không đủ làm bằng chứng pháp lý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011A13E9-BA3D-6593-C3C5-B9D56FB84935}"/>
                  </a:ext>
                </a:extLst>
              </p:cNvPr>
              <p:cNvSpPr/>
              <p:nvPr/>
            </p:nvSpPr>
            <p:spPr>
              <a:xfrm>
                <a:off x="439480" y="1772520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3B0FB305-1A62-5FAD-27D9-9B2B81C0BCE9}"/>
                </a:ext>
              </a:extLst>
            </p:cNvPr>
            <p:cNvGrpSpPr/>
            <p:nvPr/>
          </p:nvGrpSpPr>
          <p:grpSpPr>
            <a:xfrm>
              <a:off x="344671" y="1334549"/>
              <a:ext cx="3358184" cy="365415"/>
              <a:chOff x="344671" y="1334549"/>
              <a:chExt cx="3358184" cy="36541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463308FD-7B24-E115-6171-A6540240D034}"/>
                  </a:ext>
                </a:extLst>
              </p:cNvPr>
              <p:cNvSpPr/>
              <p:nvPr/>
            </p:nvSpPr>
            <p:spPr>
              <a:xfrm>
                <a:off x="433568" y="1434716"/>
                <a:ext cx="253497" cy="253497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175665F-F53C-5FDF-A2AB-C9A4111EF194}"/>
                  </a:ext>
                </a:extLst>
              </p:cNvPr>
              <p:cNvSpPr txBox="1"/>
              <p:nvPr/>
            </p:nvSpPr>
            <p:spPr>
              <a:xfrm>
                <a:off x="851159" y="1422965"/>
                <a:ext cx="28516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ÁP LỰC PHÁP LÝ &amp; TUÂN THỦ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pic>
            <p:nvPicPr>
              <p:cNvPr id="114" name="Graphic 113" descr="Exclamation mark with solid fill">
                <a:extLst>
                  <a:ext uri="{FF2B5EF4-FFF2-40B4-BE49-F238E27FC236}">
                    <a16:creationId xmlns:a16="http://schemas.microsoft.com/office/drawing/2014/main" id="{D04BD68E-16C6-755F-268E-E0EFB67D75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44671" y="1334549"/>
                <a:ext cx="352622" cy="352622"/>
              </a:xfrm>
              <a:prstGeom prst="rect">
                <a:avLst/>
              </a:prstGeom>
            </p:spPr>
          </p:pic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3CD663A6-DF4F-F8C1-3235-147F9DD96E84}"/>
                </a:ext>
              </a:extLst>
            </p:cNvPr>
            <p:cNvGrpSpPr/>
            <p:nvPr/>
          </p:nvGrpSpPr>
          <p:grpSpPr>
            <a:xfrm>
              <a:off x="514654" y="2968133"/>
              <a:ext cx="2999837" cy="461665"/>
              <a:chOff x="439480" y="1660812"/>
              <a:chExt cx="2999837" cy="461665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12FA4FB-4283-C5B4-30D5-B1889608144B}"/>
                  </a:ext>
                </a:extLst>
              </p:cNvPr>
              <p:cNvSpPr txBox="1"/>
              <p:nvPr/>
            </p:nvSpPr>
            <p:spPr>
              <a:xfrm>
                <a:off x="609387" y="1660812"/>
                <a:ext cx="28299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Cơ quan quản lý yêu cầu: Truy xuất – Xác minh – Truy trách nhiệm</a:t>
                </a: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97C546C-5472-C85B-35D0-B6A47645896A}"/>
                  </a:ext>
                </a:extLst>
              </p:cNvPr>
              <p:cNvSpPr/>
              <p:nvPr/>
            </p:nvSpPr>
            <p:spPr>
              <a:xfrm>
                <a:off x="439480" y="1772520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FE6DF06-A15D-A69C-E8CE-D9B57D5114A0}"/>
              </a:ext>
            </a:extLst>
          </p:cNvPr>
          <p:cNvGrpSpPr/>
          <p:nvPr/>
        </p:nvGrpSpPr>
        <p:grpSpPr>
          <a:xfrm>
            <a:off x="4310643" y="1257978"/>
            <a:ext cx="3420000" cy="2520000"/>
            <a:chOff x="4310643" y="1257978"/>
            <a:chExt cx="3420000" cy="2520000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D98A4CF1-C28B-3B5E-234C-2A8F1E2F759F}"/>
                </a:ext>
              </a:extLst>
            </p:cNvPr>
            <p:cNvSpPr/>
            <p:nvPr/>
          </p:nvSpPr>
          <p:spPr>
            <a:xfrm>
              <a:off x="4310643" y="1257978"/>
              <a:ext cx="3420000" cy="2520000"/>
            </a:xfrm>
            <a:prstGeom prst="roundRect">
              <a:avLst>
                <a:gd name="adj" fmla="val 9584"/>
              </a:avLst>
            </a:prstGeom>
            <a:solidFill>
              <a:srgbClr val="FAFDF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FAA20A7-0F95-89F6-5385-3B07B51323D6}"/>
                </a:ext>
              </a:extLst>
            </p:cNvPr>
            <p:cNvSpPr/>
            <p:nvPr/>
          </p:nvSpPr>
          <p:spPr>
            <a:xfrm>
              <a:off x="4692211" y="1429693"/>
              <a:ext cx="3038432" cy="253497"/>
            </a:xfrm>
            <a:prstGeom prst="rect">
              <a:avLst/>
            </a:prstGeom>
            <a:solidFill>
              <a:srgbClr val="B9E1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254C920-1EF6-9250-6F3C-82965D550A7D}"/>
                </a:ext>
              </a:extLst>
            </p:cNvPr>
            <p:cNvGrpSpPr/>
            <p:nvPr/>
          </p:nvGrpSpPr>
          <p:grpSpPr>
            <a:xfrm>
              <a:off x="4439638" y="1422965"/>
              <a:ext cx="3291005" cy="276999"/>
              <a:chOff x="355889" y="1307358"/>
              <a:chExt cx="3291005" cy="276999"/>
            </a:xfrm>
          </p:grpSpPr>
          <p:sp>
            <p:nvSpPr>
              <p:cNvPr id="89" name="Rectangle: Rounded Corners 88">
                <a:extLst>
                  <a:ext uri="{FF2B5EF4-FFF2-40B4-BE49-F238E27FC236}">
                    <a16:creationId xmlns:a16="http://schemas.microsoft.com/office/drawing/2014/main" id="{188207BF-C2FC-EF8B-461D-28AD41DF568C}"/>
                  </a:ext>
                </a:extLst>
              </p:cNvPr>
              <p:cNvSpPr/>
              <p:nvPr/>
            </p:nvSpPr>
            <p:spPr>
              <a:xfrm>
                <a:off x="355889" y="1319109"/>
                <a:ext cx="253497" cy="253497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0798FC29-CA17-BF81-EB56-7BC5389317B9}"/>
                  </a:ext>
                </a:extLst>
              </p:cNvPr>
              <p:cNvSpPr txBox="1"/>
              <p:nvPr/>
            </p:nvSpPr>
            <p:spPr>
              <a:xfrm>
                <a:off x="773479" y="1307358"/>
                <a:ext cx="28734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RỦI RO NẾU KHÔNG TRIỂN KHAI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19EAE93-4DBE-77F3-8D2C-23879704F52A}"/>
                </a:ext>
              </a:extLst>
            </p:cNvPr>
            <p:cNvGrpSpPr/>
            <p:nvPr/>
          </p:nvGrpSpPr>
          <p:grpSpPr>
            <a:xfrm>
              <a:off x="4501510" y="1961145"/>
              <a:ext cx="3123217" cy="461665"/>
              <a:chOff x="439480" y="1660812"/>
              <a:chExt cx="3123217" cy="461665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796E285-0467-89AD-E27B-DFE3A1290975}"/>
                  </a:ext>
                </a:extLst>
              </p:cNvPr>
              <p:cNvSpPr txBox="1"/>
              <p:nvPr/>
            </p:nvSpPr>
            <p:spPr>
              <a:xfrm>
                <a:off x="609387" y="1660812"/>
                <a:ext cx="2953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Ngân hàng: Tự gánh rủi ro pháp lý, khó bảo vệ mình trước tòa</a:t>
                </a: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D233E44C-A852-2359-172F-34A405D8DCF2}"/>
                  </a:ext>
                </a:extLst>
              </p:cNvPr>
              <p:cNvSpPr/>
              <p:nvPr/>
            </p:nvSpPr>
            <p:spPr>
              <a:xfrm>
                <a:off x="439480" y="176328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ED6E0B6-BDFC-1E0C-96FC-6805B4BA78C6}"/>
                </a:ext>
              </a:extLst>
            </p:cNvPr>
            <p:cNvGrpSpPr/>
            <p:nvPr/>
          </p:nvGrpSpPr>
          <p:grpSpPr>
            <a:xfrm>
              <a:off x="4501510" y="2433637"/>
              <a:ext cx="3116983" cy="461665"/>
              <a:chOff x="439480" y="1660812"/>
              <a:chExt cx="3116983" cy="461665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8E1CDE8-9073-CD4A-8C05-D00F4B92E50C}"/>
                  </a:ext>
                </a:extLst>
              </p:cNvPr>
              <p:cNvSpPr txBox="1"/>
              <p:nvPr/>
            </p:nvSpPr>
            <p:spPr>
              <a:xfrm>
                <a:off x="609387" y="1660812"/>
                <a:ext cx="29470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Gia tăng: Gian lận, khiếu kiện, chi phí dự phòng rủi ro </a:t>
                </a: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8944CDF2-18DD-5A9B-B082-0D498D39367A}"/>
                  </a:ext>
                </a:extLst>
              </p:cNvPr>
              <p:cNvSpPr/>
              <p:nvPr/>
            </p:nvSpPr>
            <p:spPr>
              <a:xfrm>
                <a:off x="439480" y="176328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pic>
          <p:nvPicPr>
            <p:cNvPr id="120" name="Graphic 119" descr="Exclamation mark with solid fill">
              <a:extLst>
                <a:ext uri="{FF2B5EF4-FFF2-40B4-BE49-F238E27FC236}">
                  <a16:creationId xmlns:a16="http://schemas.microsoft.com/office/drawing/2014/main" id="{43621B54-5543-E262-2097-D2EE1AE61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46918" y="1321222"/>
              <a:ext cx="352622" cy="352622"/>
            </a:xfrm>
            <a:prstGeom prst="rect">
              <a:avLst/>
            </a:prstGeom>
          </p:spPr>
        </p:pic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66B32DCD-E3B7-EFCF-6AC4-A4668090050A}"/>
              </a:ext>
            </a:extLst>
          </p:cNvPr>
          <p:cNvGrpSpPr/>
          <p:nvPr/>
        </p:nvGrpSpPr>
        <p:grpSpPr>
          <a:xfrm>
            <a:off x="8338431" y="1257978"/>
            <a:ext cx="3420001" cy="2520000"/>
            <a:chOff x="8338431" y="1257978"/>
            <a:chExt cx="3420001" cy="2520000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640FB949-1E8D-23C5-F4F0-0A17E9CEEE4D}"/>
                </a:ext>
              </a:extLst>
            </p:cNvPr>
            <p:cNvGrpSpPr/>
            <p:nvPr/>
          </p:nvGrpSpPr>
          <p:grpSpPr>
            <a:xfrm>
              <a:off x="8338431" y="1257978"/>
              <a:ext cx="3420001" cy="2520000"/>
              <a:chOff x="4510959" y="1101350"/>
              <a:chExt cx="3420001" cy="2520000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7E389942-DF55-B7AC-9822-38FDD4D9B393}"/>
                  </a:ext>
                </a:extLst>
              </p:cNvPr>
              <p:cNvSpPr/>
              <p:nvPr/>
            </p:nvSpPr>
            <p:spPr>
              <a:xfrm>
                <a:off x="4510959" y="1101350"/>
                <a:ext cx="3420000" cy="2520000"/>
              </a:xfrm>
              <a:prstGeom prst="roundRect">
                <a:avLst>
                  <a:gd name="adj" fmla="val 9584"/>
                </a:avLst>
              </a:prstGeom>
              <a:solidFill>
                <a:srgbClr val="FAFDFE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F85CF939-6286-AA7F-FE16-6EB86F29B8CE}"/>
                  </a:ext>
                </a:extLst>
              </p:cNvPr>
              <p:cNvSpPr/>
              <p:nvPr/>
            </p:nvSpPr>
            <p:spPr>
              <a:xfrm>
                <a:off x="4893451" y="1283800"/>
                <a:ext cx="3037508" cy="253497"/>
              </a:xfrm>
              <a:prstGeom prst="rect">
                <a:avLst/>
              </a:prstGeom>
              <a:solidFill>
                <a:srgbClr val="B9E1F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8C7DDFFF-28DF-5A55-FD44-AF3E67FDE6DB}"/>
                  </a:ext>
                </a:extLst>
              </p:cNvPr>
              <p:cNvGrpSpPr/>
              <p:nvPr/>
            </p:nvGrpSpPr>
            <p:grpSpPr>
              <a:xfrm>
                <a:off x="4639954" y="1266337"/>
                <a:ext cx="3170392" cy="276999"/>
                <a:chOff x="355889" y="1307358"/>
                <a:chExt cx="3170392" cy="276999"/>
              </a:xfrm>
            </p:grpSpPr>
            <p:sp>
              <p:nvSpPr>
                <p:cNvPr id="53" name="Rectangle: Rounded Corners 52">
                  <a:extLst>
                    <a:ext uri="{FF2B5EF4-FFF2-40B4-BE49-F238E27FC236}">
                      <a16:creationId xmlns:a16="http://schemas.microsoft.com/office/drawing/2014/main" id="{27FBB8BB-9D09-BD9B-2A75-C5FE84690E2A}"/>
                    </a:ext>
                  </a:extLst>
                </p:cNvPr>
                <p:cNvSpPr/>
                <p:nvPr/>
              </p:nvSpPr>
              <p:spPr>
                <a:xfrm>
                  <a:off x="355889" y="1319109"/>
                  <a:ext cx="253497" cy="253497"/>
                </a:xfrm>
                <a:prstGeom prst="roundRect">
                  <a:avLst/>
                </a:prstGeom>
                <a:no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2684A30-D304-D87C-F286-EE22C40A4626}"/>
                    </a:ext>
                  </a:extLst>
                </p:cNvPr>
                <p:cNvSpPr txBox="1"/>
                <p:nvPr/>
              </p:nvSpPr>
              <p:spPr>
                <a:xfrm>
                  <a:off x="773480" y="1307358"/>
                  <a:ext cx="27528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XU HƯỚNG TẤT YẾU</a:t>
                  </a:r>
                  <a:endParaRPr lang="vi-VN" sz="14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31F000E3-C4C7-C218-5FF2-6800604E8BFA}"/>
                  </a:ext>
                </a:extLst>
              </p:cNvPr>
              <p:cNvGrpSpPr/>
              <p:nvPr/>
            </p:nvGrpSpPr>
            <p:grpSpPr>
              <a:xfrm>
                <a:off x="4723545" y="1619791"/>
                <a:ext cx="3207415" cy="276999"/>
                <a:chOff x="439480" y="1660812"/>
                <a:chExt cx="3207415" cy="276999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8F3497A-C3E1-E622-E8B1-2E69459B85AB}"/>
                    </a:ext>
                  </a:extLst>
                </p:cNvPr>
                <p:cNvSpPr txBox="1"/>
                <p:nvPr/>
              </p:nvSpPr>
              <p:spPr>
                <a:xfrm>
                  <a:off x="609387" y="1660812"/>
                  <a:ext cx="303750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Định danh điện tử quốc gia đã sẵn sàng</a:t>
                  </a: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9599336D-D5D1-DE45-FBDF-91487A8F0FCF}"/>
                    </a:ext>
                  </a:extLst>
                </p:cNvPr>
                <p:cNvSpPr/>
                <p:nvPr/>
              </p:nvSpPr>
              <p:spPr>
                <a:xfrm>
                  <a:off x="439480" y="1763284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6AC58494-99CA-F765-776B-AEC75333C8A5}"/>
                  </a:ext>
                </a:extLst>
              </p:cNvPr>
              <p:cNvGrpSpPr/>
              <p:nvPr/>
            </p:nvGrpSpPr>
            <p:grpSpPr>
              <a:xfrm>
                <a:off x="4723545" y="1990019"/>
                <a:ext cx="3207415" cy="276999"/>
                <a:chOff x="439480" y="1660812"/>
                <a:chExt cx="3207415" cy="276999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7CE2922C-4D53-DB83-6A79-6A321D14F4C4}"/>
                    </a:ext>
                  </a:extLst>
                </p:cNvPr>
                <p:cNvSpPr txBox="1"/>
                <p:nvPr/>
              </p:nvSpPr>
              <p:spPr>
                <a:xfrm>
                  <a:off x="609387" y="1660812"/>
                  <a:ext cx="303750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Hạ tầng ký số từ xa trưởng thành</a:t>
                  </a: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C29C1499-BDE6-F1C0-7D81-E42A7F0E0A71}"/>
                    </a:ext>
                  </a:extLst>
                </p:cNvPr>
                <p:cNvSpPr/>
                <p:nvPr/>
              </p:nvSpPr>
              <p:spPr>
                <a:xfrm>
                  <a:off x="439480" y="1763284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F92DD038-2B8D-BE2B-4391-532634C47969}"/>
                  </a:ext>
                </a:extLst>
              </p:cNvPr>
              <p:cNvGrpSpPr/>
              <p:nvPr/>
            </p:nvGrpSpPr>
            <p:grpSpPr>
              <a:xfrm>
                <a:off x="4723545" y="2360247"/>
                <a:ext cx="3207415" cy="276999"/>
                <a:chOff x="439480" y="1660812"/>
                <a:chExt cx="3207415" cy="276999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0694C71-320F-E8BF-3586-C636B77CB973}"/>
                    </a:ext>
                  </a:extLst>
                </p:cNvPr>
                <p:cNvSpPr txBox="1"/>
                <p:nvPr/>
              </p:nvSpPr>
              <p:spPr>
                <a:xfrm>
                  <a:off x="609387" y="1660812"/>
                  <a:ext cx="303750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Khách hàng quen với trải nghiệm số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3BE07A80-650F-52B0-B489-69387307056E}"/>
                    </a:ext>
                  </a:extLst>
                </p:cNvPr>
                <p:cNvSpPr/>
                <p:nvPr/>
              </p:nvSpPr>
              <p:spPr>
                <a:xfrm>
                  <a:off x="439480" y="1763284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29532430-8373-6ACD-09E8-2FF0F2056E1A}"/>
                  </a:ext>
                </a:extLst>
              </p:cNvPr>
              <p:cNvGrpSpPr/>
              <p:nvPr/>
            </p:nvGrpSpPr>
            <p:grpSpPr>
              <a:xfrm>
                <a:off x="4723545" y="2730475"/>
                <a:ext cx="3207415" cy="276999"/>
                <a:chOff x="439480" y="1660812"/>
                <a:chExt cx="3207415" cy="276999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AD2E1077-398A-6EDA-6493-0948616B8E93}"/>
                    </a:ext>
                  </a:extLst>
                </p:cNvPr>
                <p:cNvSpPr txBox="1"/>
                <p:nvPr/>
              </p:nvSpPr>
              <p:spPr>
                <a:xfrm>
                  <a:off x="609387" y="1660812"/>
                  <a:ext cx="303750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rPr>
                    <a:t>Ngân hàng cần: Legal-first Digital Banking</a:t>
                  </a: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6349D941-BA38-46FD-2E3A-DAF81FD6F32D}"/>
                    </a:ext>
                  </a:extLst>
                </p:cNvPr>
                <p:cNvSpPr/>
                <p:nvPr/>
              </p:nvSpPr>
              <p:spPr>
                <a:xfrm>
                  <a:off x="439480" y="1763284"/>
                  <a:ext cx="72000" cy="72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  <p:pic>
          <p:nvPicPr>
            <p:cNvPr id="121" name="Graphic 120" descr="Exclamation mark with solid fill">
              <a:extLst>
                <a:ext uri="{FF2B5EF4-FFF2-40B4-BE49-F238E27FC236}">
                  <a16:creationId xmlns:a16="http://schemas.microsoft.com/office/drawing/2014/main" id="{9129226D-FFD3-E155-2677-B3D27B4B1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74706" y="1270978"/>
              <a:ext cx="352622" cy="352622"/>
            </a:xfrm>
            <a:prstGeom prst="rect">
              <a:avLst/>
            </a:prstGeom>
          </p:spPr>
        </p:pic>
      </p:grpSp>
      <p:pic>
        <p:nvPicPr>
          <p:cNvPr id="112" name="Picture 111" descr="A person with his arms out and a few icons of money and coins&#10;&#10;AI-generated content may be incorrect.">
            <a:extLst>
              <a:ext uri="{FF2B5EF4-FFF2-40B4-BE49-F238E27FC236}">
                <a16:creationId xmlns:a16="http://schemas.microsoft.com/office/drawing/2014/main" id="{17650EBE-2FE9-8919-EF4F-348819E93D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280" y="2433637"/>
            <a:ext cx="6671690" cy="442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4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52F93-8AFE-C013-FC7C-168A7B138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8ECC7B0-5C66-3634-A851-A6276AE79AD5}"/>
              </a:ext>
            </a:extLst>
          </p:cNvPr>
          <p:cNvSpPr/>
          <p:nvPr/>
        </p:nvSpPr>
        <p:spPr>
          <a:xfrm rot="10800000">
            <a:off x="-110836" y="-508001"/>
            <a:ext cx="3520936" cy="7906327"/>
          </a:xfrm>
          <a:custGeom>
            <a:avLst/>
            <a:gdLst>
              <a:gd name="connsiteX0" fmla="*/ 4031673 w 4031673"/>
              <a:gd name="connsiteY0" fmla="*/ 0 h 8063346"/>
              <a:gd name="connsiteX1" fmla="*/ 4031673 w 4031673"/>
              <a:gd name="connsiteY1" fmla="*/ 8063346 h 8063346"/>
              <a:gd name="connsiteX2" fmla="*/ 0 w 4031673"/>
              <a:gd name="connsiteY2" fmla="*/ 4031673 h 8063346"/>
              <a:gd name="connsiteX3" fmla="*/ 4031673 w 4031673"/>
              <a:gd name="connsiteY3" fmla="*/ 0 h 80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673" h="8063346">
                <a:moveTo>
                  <a:pt x="4031673" y="0"/>
                </a:moveTo>
                <a:lnTo>
                  <a:pt x="4031673" y="8063346"/>
                </a:lnTo>
                <a:cubicBezTo>
                  <a:pt x="1805041" y="8063346"/>
                  <a:pt x="0" y="6258305"/>
                  <a:pt x="0" y="4031673"/>
                </a:cubicBezTo>
                <a:cubicBezTo>
                  <a:pt x="0" y="1805041"/>
                  <a:pt x="1805041" y="0"/>
                  <a:pt x="4031673" y="0"/>
                </a:cubicBezTo>
                <a:close/>
              </a:path>
            </a:pathLst>
          </a:custGeom>
          <a:solidFill>
            <a:srgbClr val="005EA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7123A05-9B31-F1D3-0605-0811B3BA7FC6}"/>
              </a:ext>
            </a:extLst>
          </p:cNvPr>
          <p:cNvSpPr/>
          <p:nvPr/>
        </p:nvSpPr>
        <p:spPr>
          <a:xfrm>
            <a:off x="942109" y="757381"/>
            <a:ext cx="3520938" cy="53432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B7AC277-B5C1-D779-C1ED-47B6FF41EF58}"/>
              </a:ext>
            </a:extLst>
          </p:cNvPr>
          <p:cNvGrpSpPr/>
          <p:nvPr/>
        </p:nvGrpSpPr>
        <p:grpSpPr>
          <a:xfrm>
            <a:off x="4634901" y="832414"/>
            <a:ext cx="6711396" cy="1130559"/>
            <a:chOff x="4404368" y="300464"/>
            <a:chExt cx="6711396" cy="113055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B7575-E06F-1D9C-E639-79CEFBA9B468}"/>
                </a:ext>
              </a:extLst>
            </p:cNvPr>
            <p:cNvSpPr txBox="1"/>
            <p:nvPr/>
          </p:nvSpPr>
          <p:spPr>
            <a:xfrm>
              <a:off x="4463046" y="300464"/>
              <a:ext cx="66527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000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PHÂN TÍCH </a:t>
              </a:r>
              <a:r>
                <a:rPr lang="en-US" sz="3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ROI, S-W-O-T, </a:t>
              </a:r>
              <a:r>
                <a:rPr lang="en-US" sz="3000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 </a:t>
              </a:r>
            </a:p>
            <a:p>
              <a:pPr algn="just"/>
              <a:r>
                <a:rPr lang="en-US" sz="3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&amp;</a:t>
              </a:r>
              <a:r>
                <a:rPr lang="en-US" sz="3000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 </a:t>
              </a:r>
              <a:r>
                <a:rPr lang="en-US" sz="3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COST - BENEFITS</a:t>
              </a:r>
              <a:endParaRPr lang="vi-VN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CDF7785-346D-4C11-AB73-1AA3BD3908BC}"/>
                </a:ext>
              </a:extLst>
            </p:cNvPr>
            <p:cNvGrpSpPr/>
            <p:nvPr/>
          </p:nvGrpSpPr>
          <p:grpSpPr>
            <a:xfrm>
              <a:off x="4404368" y="1337114"/>
              <a:ext cx="6198928" cy="93909"/>
              <a:chOff x="4404368" y="1337114"/>
              <a:chExt cx="6198928" cy="93909"/>
            </a:xfrm>
          </p:grpSpPr>
          <p:cxnSp>
            <p:nvCxnSpPr>
              <p:cNvPr id="2" name="Straight Connector 1">
                <a:extLst>
                  <a:ext uri="{FF2B5EF4-FFF2-40B4-BE49-F238E27FC236}">
                    <a16:creationId xmlns:a16="http://schemas.microsoft.com/office/drawing/2014/main" id="{A6615EAB-2374-71CE-C99F-5C1FFE8CC7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63046" y="1387815"/>
                <a:ext cx="6093295" cy="0"/>
              </a:xfrm>
              <a:prstGeom prst="line">
                <a:avLst/>
              </a:prstGeom>
              <a:ln w="2857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1DCBFDA-FBF3-4BF8-3064-49454E0296F1}"/>
                  </a:ext>
                </a:extLst>
              </p:cNvPr>
              <p:cNvGrpSpPr/>
              <p:nvPr/>
            </p:nvGrpSpPr>
            <p:grpSpPr>
              <a:xfrm>
                <a:off x="4404368" y="1337114"/>
                <a:ext cx="6198928" cy="93909"/>
                <a:chOff x="4404368" y="1337114"/>
                <a:chExt cx="6198928" cy="93909"/>
              </a:xfrm>
            </p:grpSpPr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BC5C4396-6E06-37A4-2318-D9F5A681BE08}"/>
                    </a:ext>
                  </a:extLst>
                </p:cNvPr>
                <p:cNvSpPr/>
                <p:nvPr/>
              </p:nvSpPr>
              <p:spPr>
                <a:xfrm>
                  <a:off x="4404368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CC39EA33-645F-D77E-3DBB-3BD14B6772FA}"/>
                    </a:ext>
                  </a:extLst>
                </p:cNvPr>
                <p:cNvSpPr/>
                <p:nvPr/>
              </p:nvSpPr>
              <p:spPr>
                <a:xfrm>
                  <a:off x="10509387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</p:grpSp>
        </p:grpSp>
      </p:grpSp>
      <p:pic>
        <p:nvPicPr>
          <p:cNvPr id="3" name="Picture 2" descr="A group of tall buildings&#10;&#10;AI-generated content may be incorrect.">
            <a:extLst>
              <a:ext uri="{FF2B5EF4-FFF2-40B4-BE49-F238E27FC236}">
                <a16:creationId xmlns:a16="http://schemas.microsoft.com/office/drawing/2014/main" id="{1F449000-A5E3-A29B-D60C-4E5928CDB432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81" y="871290"/>
            <a:ext cx="3413689" cy="5115417"/>
          </a:xfrm>
          <a:prstGeom prst="roundRect">
            <a:avLst>
              <a:gd name="adj" fmla="val 50000"/>
            </a:avLst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BB81602-D77A-C10F-6DA5-7C1707AE5A8C}"/>
              </a:ext>
            </a:extLst>
          </p:cNvPr>
          <p:cNvGrpSpPr/>
          <p:nvPr/>
        </p:nvGrpSpPr>
        <p:grpSpPr>
          <a:xfrm>
            <a:off x="2043236" y="1967345"/>
            <a:ext cx="1590537" cy="2715491"/>
            <a:chOff x="2043236" y="1967345"/>
            <a:chExt cx="1590537" cy="271549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21DFBE1-23EF-3880-21A2-C8A49AF5E312}"/>
                </a:ext>
              </a:extLst>
            </p:cNvPr>
            <p:cNvSpPr/>
            <p:nvPr/>
          </p:nvSpPr>
          <p:spPr>
            <a:xfrm>
              <a:off x="2043236" y="1967345"/>
              <a:ext cx="1590537" cy="2715491"/>
            </a:xfrm>
            <a:prstGeom prst="roundRect">
              <a:avLst>
                <a:gd name="adj" fmla="val 50000"/>
              </a:avLst>
            </a:prstGeom>
            <a:solidFill>
              <a:srgbClr val="0070C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6A4081-DEC2-7A72-F09C-66362E0EB249}"/>
                </a:ext>
              </a:extLst>
            </p:cNvPr>
            <p:cNvSpPr txBox="1"/>
            <p:nvPr/>
          </p:nvSpPr>
          <p:spPr>
            <a:xfrm>
              <a:off x="2515231" y="2921168"/>
              <a:ext cx="6465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4</a:t>
              </a:r>
              <a:endParaRPr lang="vi-VN" sz="6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5218937-54B4-AF1F-4806-D9A1C3680F9A}"/>
              </a:ext>
            </a:extLst>
          </p:cNvPr>
          <p:cNvGrpSpPr/>
          <p:nvPr/>
        </p:nvGrpSpPr>
        <p:grpSpPr>
          <a:xfrm>
            <a:off x="4634901" y="2395592"/>
            <a:ext cx="6614990" cy="769481"/>
            <a:chOff x="532865" y="1973719"/>
            <a:chExt cx="6614990" cy="76948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F23AD68-19E4-523C-900B-835BDAD6C157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E6321D8-D8AC-2ACB-D7B8-074896B5D591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8D1154EF-EE3E-F134-2958-D5A8CDB5B64B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40" name="Graphic 39" descr="Badge Tick with solid fill">
                <a:extLst>
                  <a:ext uri="{FF2B5EF4-FFF2-40B4-BE49-F238E27FC236}">
                    <a16:creationId xmlns:a16="http://schemas.microsoft.com/office/drawing/2014/main" id="{19FE3354-E991-A9BE-FD77-02B47A548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D7B7869-1F9F-2CC9-0273-7ED8278882A4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PHÂN TÍCH ROI (RETURN ON INVESTMENT)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3B743B9-8D42-8123-A0EA-1181F6B29210}"/>
              </a:ext>
            </a:extLst>
          </p:cNvPr>
          <p:cNvGrpSpPr/>
          <p:nvPr/>
        </p:nvGrpSpPr>
        <p:grpSpPr>
          <a:xfrm>
            <a:off x="4634901" y="3553437"/>
            <a:ext cx="6614990" cy="769481"/>
            <a:chOff x="532865" y="1973719"/>
            <a:chExt cx="6614990" cy="76948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B0E8CE6-8E00-A9C2-12A1-4A71CCE2B905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4A6984B-DECD-097D-473D-C57D00B1E175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2C496C59-002C-D87D-C542-62448B007C62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46" name="Graphic 45" descr="Badge Tick with solid fill">
                <a:extLst>
                  <a:ext uri="{FF2B5EF4-FFF2-40B4-BE49-F238E27FC236}">
                    <a16:creationId xmlns:a16="http://schemas.microsoft.com/office/drawing/2014/main" id="{7C128449-C97D-3F2A-36DB-56532DAFEA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A445745-6346-DE04-838C-55FFE642FB00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PHÂN TÍCH S – W – O – T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4CE7559-9403-A44A-69C6-0097BA4F55AF}"/>
              </a:ext>
            </a:extLst>
          </p:cNvPr>
          <p:cNvGrpSpPr/>
          <p:nvPr/>
        </p:nvGrpSpPr>
        <p:grpSpPr>
          <a:xfrm>
            <a:off x="4634901" y="4711282"/>
            <a:ext cx="7435884" cy="769481"/>
            <a:chOff x="532865" y="1973719"/>
            <a:chExt cx="7435884" cy="76948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BA0E5CB-0179-0955-AF54-98FFABE5F4C9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905F9BE-DA13-F375-FE63-D2A92AABB669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57A4EC5D-A027-07AB-2B12-4E6D143C1DDF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52" name="Graphic 51" descr="Badge Tick with solid fill">
                <a:extLst>
                  <a:ext uri="{FF2B5EF4-FFF2-40B4-BE49-F238E27FC236}">
                    <a16:creationId xmlns:a16="http://schemas.microsoft.com/office/drawing/2014/main" id="{0189FD2C-5831-5D72-E0E0-6BD844F7C0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53AE1C6-D2CC-3809-656D-B999D33DB3BA}"/>
                </a:ext>
              </a:extLst>
            </p:cNvPr>
            <p:cNvSpPr txBox="1"/>
            <p:nvPr/>
          </p:nvSpPr>
          <p:spPr>
            <a:xfrm>
              <a:off x="1432118" y="2173791"/>
              <a:ext cx="6536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PHÂN TÍCH COST - BENEFITS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191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AD096E-6213-C1B3-C525-D196A1C9CE0C}"/>
              </a:ext>
            </a:extLst>
          </p:cNvPr>
          <p:cNvGrpSpPr/>
          <p:nvPr/>
        </p:nvGrpSpPr>
        <p:grpSpPr>
          <a:xfrm>
            <a:off x="334505" y="304241"/>
            <a:ext cx="6614990" cy="769481"/>
            <a:chOff x="532865" y="1973719"/>
            <a:chExt cx="6614990" cy="7694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1D1A1F8-FC0E-67D5-3612-BCEBA08543A5}"/>
                </a:ext>
              </a:extLst>
            </p:cNvPr>
            <p:cNvSpPr/>
            <p:nvPr/>
          </p:nvSpPr>
          <p:spPr>
            <a:xfrm>
              <a:off x="917604" y="1973719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549A7E0-010E-F45E-85DC-5A702BFB41E1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AB3309F-C708-8D48-349E-7EE7C17E5BE2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7" name="Graphic 6" descr="Badge Tick with solid fill">
                <a:extLst>
                  <a:ext uri="{FF2B5EF4-FFF2-40B4-BE49-F238E27FC236}">
                    <a16:creationId xmlns:a16="http://schemas.microsoft.com/office/drawing/2014/main" id="{4A7FD39A-1DDD-C146-51B0-4C3D00190F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BD1BDB-2416-BAE0-48E1-EB50731481C8}"/>
                </a:ext>
              </a:extLst>
            </p:cNvPr>
            <p:cNvSpPr txBox="1"/>
            <p:nvPr/>
          </p:nvSpPr>
          <p:spPr>
            <a:xfrm>
              <a:off x="1432119" y="2173791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PHÂN TÍCH ROI (RETURN ON INVESTMENT)</a:t>
              </a: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33C1198-1090-AA25-95F9-4C1FA507341F}"/>
              </a:ext>
            </a:extLst>
          </p:cNvPr>
          <p:cNvSpPr/>
          <p:nvPr/>
        </p:nvSpPr>
        <p:spPr>
          <a:xfrm>
            <a:off x="199176" y="1382962"/>
            <a:ext cx="11787612" cy="4021953"/>
          </a:xfrm>
          <a:prstGeom prst="roundRect">
            <a:avLst>
              <a:gd name="adj" fmla="val 5629"/>
            </a:avLst>
          </a:prstGeom>
          <a:solidFill>
            <a:srgbClr val="C1E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BEFF94-975D-1061-3857-AE5E8192EFE0}"/>
              </a:ext>
            </a:extLst>
          </p:cNvPr>
          <p:cNvSpPr/>
          <p:nvPr/>
        </p:nvSpPr>
        <p:spPr>
          <a:xfrm>
            <a:off x="2634558" y="1548139"/>
            <a:ext cx="3458424" cy="3286408"/>
          </a:xfrm>
          <a:prstGeom prst="roundRect">
            <a:avLst>
              <a:gd name="adj" fmla="val 9337"/>
            </a:avLst>
          </a:prstGeom>
          <a:solidFill>
            <a:srgbClr val="FCFD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7D634AB-3517-6DA0-0388-9302529641FF}"/>
              </a:ext>
            </a:extLst>
          </p:cNvPr>
          <p:cNvSpPr/>
          <p:nvPr/>
        </p:nvSpPr>
        <p:spPr>
          <a:xfrm>
            <a:off x="6172955" y="1548139"/>
            <a:ext cx="3458424" cy="3286408"/>
          </a:xfrm>
          <a:prstGeom prst="roundRect">
            <a:avLst>
              <a:gd name="adj" fmla="val 9337"/>
            </a:avLst>
          </a:prstGeom>
          <a:solidFill>
            <a:srgbClr val="DDF1F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14852E7-15A4-3861-13E5-5A30F3560392}"/>
              </a:ext>
            </a:extLst>
          </p:cNvPr>
          <p:cNvSpPr/>
          <p:nvPr/>
        </p:nvSpPr>
        <p:spPr>
          <a:xfrm>
            <a:off x="-3018" y="1693824"/>
            <a:ext cx="12192000" cy="344031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0AB0E6-0BE5-A8B7-0D40-4A573BA310F5}"/>
              </a:ext>
            </a:extLst>
          </p:cNvPr>
          <p:cNvSpPr txBox="1"/>
          <p:nvPr/>
        </p:nvSpPr>
        <p:spPr>
          <a:xfrm>
            <a:off x="865011" y="1748211"/>
            <a:ext cx="1103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rPr>
              <a:t>HẠNG MỤC</a:t>
            </a:r>
            <a:endParaRPr lang="vi-VN" sz="1400" b="1" dirty="0">
              <a:solidFill>
                <a:srgbClr val="FAFDFE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C32577-1E7D-C296-7BE1-11242F9BAF98}"/>
              </a:ext>
            </a:extLst>
          </p:cNvPr>
          <p:cNvSpPr txBox="1"/>
          <p:nvPr/>
        </p:nvSpPr>
        <p:spPr>
          <a:xfrm>
            <a:off x="3331675" y="1727339"/>
            <a:ext cx="20098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rPr>
              <a:t>TRƯỚC RSHUB</a:t>
            </a:r>
            <a:endParaRPr lang="vi-VN" sz="1400" b="1" dirty="0">
              <a:solidFill>
                <a:srgbClr val="FAFDFE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B3BE6B-F798-2E4C-A2CF-93EB8440A649}"/>
              </a:ext>
            </a:extLst>
          </p:cNvPr>
          <p:cNvSpPr txBox="1"/>
          <p:nvPr/>
        </p:nvSpPr>
        <p:spPr>
          <a:xfrm>
            <a:off x="7023980" y="1727338"/>
            <a:ext cx="20098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rPr>
              <a:t>SAU RSHUB</a:t>
            </a:r>
            <a:endParaRPr lang="vi-VN" sz="1400" b="1" dirty="0">
              <a:solidFill>
                <a:srgbClr val="FAFDFE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D51265-784A-65E8-6083-1D97303AD6F2}"/>
              </a:ext>
            </a:extLst>
          </p:cNvPr>
          <p:cNvSpPr txBox="1"/>
          <p:nvPr/>
        </p:nvSpPr>
        <p:spPr>
          <a:xfrm>
            <a:off x="9833573" y="1727338"/>
            <a:ext cx="20098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rPr>
              <a:t>TÁC ĐỘNG ROI</a:t>
            </a:r>
            <a:endParaRPr lang="vi-VN" sz="1400" b="1" dirty="0">
              <a:solidFill>
                <a:srgbClr val="FAFDFE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874543C-C336-E4CB-E5C5-C652B15A5E61}"/>
              </a:ext>
            </a:extLst>
          </p:cNvPr>
          <p:cNvGrpSpPr/>
          <p:nvPr/>
        </p:nvGrpSpPr>
        <p:grpSpPr>
          <a:xfrm>
            <a:off x="389563" y="2205331"/>
            <a:ext cx="11597225" cy="276999"/>
            <a:chOff x="389563" y="1834142"/>
            <a:chExt cx="11597225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0748D9-4AE9-2156-755C-1C4F2FC357BB}"/>
                </a:ext>
              </a:extLst>
            </p:cNvPr>
            <p:cNvSpPr txBox="1"/>
            <p:nvPr/>
          </p:nvSpPr>
          <p:spPr>
            <a:xfrm>
              <a:off x="625892" y="1834142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Chi phí xử lý hồ sơ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F13E72-A150-4A50-2F7C-C954FA049067}"/>
                </a:ext>
              </a:extLst>
            </p:cNvPr>
            <p:cNvSpPr txBox="1"/>
            <p:nvPr/>
          </p:nvSpPr>
          <p:spPr>
            <a:xfrm>
              <a:off x="2634557" y="1834142"/>
              <a:ext cx="3458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Thủ công/bán tự động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C689B2-2051-A28F-D45B-07FCCE2279BF}"/>
                </a:ext>
              </a:extLst>
            </p:cNvPr>
            <p:cNvSpPr/>
            <p:nvPr/>
          </p:nvSpPr>
          <p:spPr>
            <a:xfrm>
              <a:off x="389563" y="1904086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4A66AD-B67B-1821-916B-373C068E6ED5}"/>
                </a:ext>
              </a:extLst>
            </p:cNvPr>
            <p:cNvSpPr txBox="1"/>
            <p:nvPr/>
          </p:nvSpPr>
          <p:spPr>
            <a:xfrm>
              <a:off x="6172953" y="1834142"/>
              <a:ext cx="34584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Số hóa 100%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B9C332-6638-D125-4692-1D2FF7769440}"/>
                </a:ext>
              </a:extLst>
            </p:cNvPr>
            <p:cNvSpPr txBox="1"/>
            <p:nvPr/>
          </p:nvSpPr>
          <p:spPr>
            <a:xfrm>
              <a:off x="9631377" y="1834142"/>
              <a:ext cx="2355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Giảm 30 – 50% OPEX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8073AD4-F32B-08F1-60C3-8A8DDA7DD19C}"/>
              </a:ext>
            </a:extLst>
          </p:cNvPr>
          <p:cNvGrpSpPr/>
          <p:nvPr/>
        </p:nvGrpSpPr>
        <p:grpSpPr>
          <a:xfrm>
            <a:off x="389563" y="2670694"/>
            <a:ext cx="11597225" cy="276999"/>
            <a:chOff x="389563" y="1834142"/>
            <a:chExt cx="11597225" cy="27699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F66745F-80EA-D418-9A93-C92BF6EE96D1}"/>
                </a:ext>
              </a:extLst>
            </p:cNvPr>
            <p:cNvSpPr txBox="1"/>
            <p:nvPr/>
          </p:nvSpPr>
          <p:spPr>
            <a:xfrm>
              <a:off x="625892" y="1834142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Chi phí tranh chấp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9344E5-9354-D328-15CC-96CB25E18AA7}"/>
                </a:ext>
              </a:extLst>
            </p:cNvPr>
            <p:cNvSpPr txBox="1"/>
            <p:nvPr/>
          </p:nvSpPr>
          <p:spPr>
            <a:xfrm>
              <a:off x="2634557" y="1834142"/>
              <a:ext cx="3458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Cao, xử lý thủ công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D3E98B0-7154-3FE7-61C1-89BC22752725}"/>
                </a:ext>
              </a:extLst>
            </p:cNvPr>
            <p:cNvSpPr/>
            <p:nvPr/>
          </p:nvSpPr>
          <p:spPr>
            <a:xfrm>
              <a:off x="389563" y="1904086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228BB8-1F83-3002-9ABF-AD6168983A39}"/>
                </a:ext>
              </a:extLst>
            </p:cNvPr>
            <p:cNvSpPr txBox="1"/>
            <p:nvPr/>
          </p:nvSpPr>
          <p:spPr>
            <a:xfrm>
              <a:off x="6172953" y="1834142"/>
              <a:ext cx="34584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Có bằng chứng điện tử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C612BA8-A2A0-2544-90F2-A349271C323D}"/>
                </a:ext>
              </a:extLst>
            </p:cNvPr>
            <p:cNvSpPr txBox="1"/>
            <p:nvPr/>
          </p:nvSpPr>
          <p:spPr>
            <a:xfrm>
              <a:off x="9631377" y="1834142"/>
              <a:ext cx="2355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Giảm mạnh rủi ro pháp lý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FFF111-6508-246A-8A36-32C0CE45B344}"/>
              </a:ext>
            </a:extLst>
          </p:cNvPr>
          <p:cNvGrpSpPr/>
          <p:nvPr/>
        </p:nvGrpSpPr>
        <p:grpSpPr>
          <a:xfrm>
            <a:off x="389563" y="3136057"/>
            <a:ext cx="11597225" cy="276999"/>
            <a:chOff x="389563" y="1834142"/>
            <a:chExt cx="11597225" cy="27699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E4D0514-DEDA-60DF-6877-1E6B25698CA8}"/>
                </a:ext>
              </a:extLst>
            </p:cNvPr>
            <p:cNvSpPr txBox="1"/>
            <p:nvPr/>
          </p:nvSpPr>
          <p:spPr>
            <a:xfrm>
              <a:off x="625892" y="1834142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Thời gian xử lý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7A6CD7F-D5AD-6468-CE40-6A8C000A5E91}"/>
                </a:ext>
              </a:extLst>
            </p:cNvPr>
            <p:cNvSpPr txBox="1"/>
            <p:nvPr/>
          </p:nvSpPr>
          <p:spPr>
            <a:xfrm>
              <a:off x="2634557" y="1834142"/>
              <a:ext cx="3458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T+2/T+3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B3EB473-BB02-0D6E-8DCF-792AC2041791}"/>
                </a:ext>
              </a:extLst>
            </p:cNvPr>
            <p:cNvSpPr/>
            <p:nvPr/>
          </p:nvSpPr>
          <p:spPr>
            <a:xfrm>
              <a:off x="389563" y="1904086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61ADE3E-C743-34B4-3C74-756F213A7C01}"/>
                </a:ext>
              </a:extLst>
            </p:cNvPr>
            <p:cNvSpPr txBox="1"/>
            <p:nvPr/>
          </p:nvSpPr>
          <p:spPr>
            <a:xfrm>
              <a:off x="6172953" y="1834142"/>
              <a:ext cx="34584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T+0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2F78C5-996F-D65A-6D32-16B351605DEF}"/>
                </a:ext>
              </a:extLst>
            </p:cNvPr>
            <p:cNvSpPr txBox="1"/>
            <p:nvPr/>
          </p:nvSpPr>
          <p:spPr>
            <a:xfrm>
              <a:off x="9631377" y="1834142"/>
              <a:ext cx="2355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Tăng hiệu suất &amp; Doanh thu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1EBA2DB-7016-996A-3148-32F3DF07D86C}"/>
              </a:ext>
            </a:extLst>
          </p:cNvPr>
          <p:cNvGrpSpPr/>
          <p:nvPr/>
        </p:nvGrpSpPr>
        <p:grpSpPr>
          <a:xfrm>
            <a:off x="389563" y="3601420"/>
            <a:ext cx="11597225" cy="276999"/>
            <a:chOff x="389563" y="1834142"/>
            <a:chExt cx="11597225" cy="27699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9CF7983-7FAC-C370-BDD5-7B703C98392D}"/>
                </a:ext>
              </a:extLst>
            </p:cNvPr>
            <p:cNvSpPr txBox="1"/>
            <p:nvPr/>
          </p:nvSpPr>
          <p:spPr>
            <a:xfrm>
              <a:off x="625892" y="1834142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Mở rộng khách hàng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2AE2754-DE8D-739F-0E17-1A7E6AAC6F0E}"/>
                </a:ext>
              </a:extLst>
            </p:cNvPr>
            <p:cNvSpPr txBox="1"/>
            <p:nvPr/>
          </p:nvSpPr>
          <p:spPr>
            <a:xfrm>
              <a:off x="2634557" y="1834142"/>
              <a:ext cx="3458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Giới hạn địa lý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C55BF5C-53AC-2314-CE24-60B1D61496AE}"/>
                </a:ext>
              </a:extLst>
            </p:cNvPr>
            <p:cNvSpPr/>
            <p:nvPr/>
          </p:nvSpPr>
          <p:spPr>
            <a:xfrm>
              <a:off x="389563" y="1904086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BC39CC1-8A45-D692-6684-ED044CDF8E0A}"/>
                </a:ext>
              </a:extLst>
            </p:cNvPr>
            <p:cNvSpPr txBox="1"/>
            <p:nvPr/>
          </p:nvSpPr>
          <p:spPr>
            <a:xfrm>
              <a:off x="6172953" y="1834142"/>
              <a:ext cx="34584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100% online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CF2F294-21CF-C637-D261-DB59676245CB}"/>
                </a:ext>
              </a:extLst>
            </p:cNvPr>
            <p:cNvSpPr txBox="1"/>
            <p:nvPr/>
          </p:nvSpPr>
          <p:spPr>
            <a:xfrm>
              <a:off x="9631377" y="1834142"/>
              <a:ext cx="2355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Tăng trưởng quy mô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0857D3B-984E-EFE0-791E-324DFA89C2F4}"/>
              </a:ext>
            </a:extLst>
          </p:cNvPr>
          <p:cNvGrpSpPr/>
          <p:nvPr/>
        </p:nvGrpSpPr>
        <p:grpSpPr>
          <a:xfrm>
            <a:off x="389563" y="4066783"/>
            <a:ext cx="11597225" cy="276999"/>
            <a:chOff x="389563" y="1834142"/>
            <a:chExt cx="11597225" cy="27699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A8C2A4-6FBD-B523-6CB3-75C212B1B664}"/>
                </a:ext>
              </a:extLst>
            </p:cNvPr>
            <p:cNvSpPr txBox="1"/>
            <p:nvPr/>
          </p:nvSpPr>
          <p:spPr>
            <a:xfrm>
              <a:off x="625892" y="1834142"/>
              <a:ext cx="19927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Dịch vụ mới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F5B7C55-1B82-9B39-DA09-54756E959DB8}"/>
                </a:ext>
              </a:extLst>
            </p:cNvPr>
            <p:cNvSpPr txBox="1"/>
            <p:nvPr/>
          </p:nvSpPr>
          <p:spPr>
            <a:xfrm>
              <a:off x="2634557" y="1834142"/>
              <a:ext cx="3458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Hạn chế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AF62232-33B3-B80C-4C99-CC9962849AD6}"/>
                </a:ext>
              </a:extLst>
            </p:cNvPr>
            <p:cNvSpPr/>
            <p:nvPr/>
          </p:nvSpPr>
          <p:spPr>
            <a:xfrm>
              <a:off x="389563" y="1904086"/>
              <a:ext cx="93897" cy="20705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CADCEE6-2321-E222-289D-8E6ADE995DA6}"/>
                </a:ext>
              </a:extLst>
            </p:cNvPr>
            <p:cNvSpPr txBox="1"/>
            <p:nvPr/>
          </p:nvSpPr>
          <p:spPr>
            <a:xfrm>
              <a:off x="6172953" y="1834142"/>
              <a:ext cx="34584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Digital Trust Services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F5FFB72-1A42-ECBC-C769-8AB71C3E411D}"/>
                </a:ext>
              </a:extLst>
            </p:cNvPr>
            <p:cNvSpPr txBox="1"/>
            <p:nvPr/>
          </p:nvSpPr>
          <p:spPr>
            <a:xfrm>
              <a:off x="9631377" y="1834142"/>
              <a:ext cx="2355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Doanh thu mới</a:t>
              </a:r>
              <a:endParaRPr lang="vi-VN" sz="1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A1684AF-A75E-A4EC-6452-2B6B4B4C863A}"/>
              </a:ext>
            </a:extLst>
          </p:cNvPr>
          <p:cNvGrpSpPr/>
          <p:nvPr/>
        </p:nvGrpSpPr>
        <p:grpSpPr>
          <a:xfrm>
            <a:off x="2634557" y="5069907"/>
            <a:ext cx="9469208" cy="502484"/>
            <a:chOff x="2618677" y="5228360"/>
            <a:chExt cx="9469208" cy="50248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20141FD8-D535-CEDF-517D-C1FC5A453173}"/>
                </a:ext>
              </a:extLst>
            </p:cNvPr>
            <p:cNvSpPr/>
            <p:nvPr/>
          </p:nvSpPr>
          <p:spPr>
            <a:xfrm>
              <a:off x="2618677" y="5228360"/>
              <a:ext cx="9469208" cy="502484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FFBA39E-F8A9-1AF9-CA52-984E5DDE0C96}"/>
                </a:ext>
              </a:extLst>
            </p:cNvPr>
            <p:cNvSpPr txBox="1"/>
            <p:nvPr/>
          </p:nvSpPr>
          <p:spPr>
            <a:xfrm>
              <a:off x="3053997" y="5325714"/>
              <a:ext cx="85985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Ước tính ROI: </a:t>
              </a:r>
              <a:r>
                <a:rPr lang="en-US" sz="1400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Dự án có thể </a:t>
              </a:r>
              <a:r>
                <a:rPr lang="en-US" sz="14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hoàn vốn trong 18–24 tháng</a:t>
              </a:r>
              <a:r>
                <a:rPr lang="en-US" sz="1400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 tùy quy mô giao dịch và mức độ mở rộng dịch vụ.</a:t>
              </a:r>
              <a:endParaRPr lang="vi-VN" sz="1400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C833370-7D0A-22EE-B99B-632D70E4CC40}"/>
              </a:ext>
            </a:extLst>
          </p:cNvPr>
          <p:cNvSpPr/>
          <p:nvPr/>
        </p:nvSpPr>
        <p:spPr>
          <a:xfrm>
            <a:off x="2560621" y="2200949"/>
            <a:ext cx="9440196" cy="344031"/>
          </a:xfrm>
          <a:prstGeom prst="roundRect">
            <a:avLst>
              <a:gd name="adj" fmla="val 50000"/>
            </a:avLst>
          </a:prstGeom>
          <a:solidFill>
            <a:srgbClr val="DDF1FA">
              <a:alpha val="36000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E1017DE-4299-1560-6813-1352E907C2BE}"/>
              </a:ext>
            </a:extLst>
          </p:cNvPr>
          <p:cNvSpPr/>
          <p:nvPr/>
        </p:nvSpPr>
        <p:spPr>
          <a:xfrm>
            <a:off x="2560621" y="2659028"/>
            <a:ext cx="9426168" cy="344031"/>
          </a:xfrm>
          <a:prstGeom prst="roundRect">
            <a:avLst>
              <a:gd name="adj" fmla="val 50000"/>
            </a:avLst>
          </a:prstGeom>
          <a:solidFill>
            <a:srgbClr val="DDF1FA">
              <a:alpha val="36000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21655F11-EC80-66C4-5EC3-AB425B0B7996}"/>
              </a:ext>
            </a:extLst>
          </p:cNvPr>
          <p:cNvSpPr/>
          <p:nvPr/>
        </p:nvSpPr>
        <p:spPr>
          <a:xfrm>
            <a:off x="2574649" y="3117107"/>
            <a:ext cx="9426168" cy="344031"/>
          </a:xfrm>
          <a:prstGeom prst="roundRect">
            <a:avLst>
              <a:gd name="adj" fmla="val 50000"/>
            </a:avLst>
          </a:prstGeom>
          <a:solidFill>
            <a:srgbClr val="DDF1FA">
              <a:alpha val="36000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B5DECA4-7C60-F87A-326C-B3823E10DACB}"/>
              </a:ext>
            </a:extLst>
          </p:cNvPr>
          <p:cNvSpPr/>
          <p:nvPr/>
        </p:nvSpPr>
        <p:spPr>
          <a:xfrm>
            <a:off x="2560621" y="3575186"/>
            <a:ext cx="9433368" cy="344031"/>
          </a:xfrm>
          <a:prstGeom prst="roundRect">
            <a:avLst>
              <a:gd name="adj" fmla="val 50000"/>
            </a:avLst>
          </a:prstGeom>
          <a:solidFill>
            <a:srgbClr val="DDF1FA">
              <a:alpha val="36000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3F36CB19-B841-B9A3-FFFC-52F9D7FC1D53}"/>
              </a:ext>
            </a:extLst>
          </p:cNvPr>
          <p:cNvSpPr/>
          <p:nvPr/>
        </p:nvSpPr>
        <p:spPr>
          <a:xfrm>
            <a:off x="2560621" y="4033266"/>
            <a:ext cx="9426168" cy="344031"/>
          </a:xfrm>
          <a:prstGeom prst="roundRect">
            <a:avLst>
              <a:gd name="adj" fmla="val 50000"/>
            </a:avLst>
          </a:prstGeom>
          <a:solidFill>
            <a:srgbClr val="DDF1FA">
              <a:alpha val="36000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6" name="Graphic 55" descr="Atom with solid fill">
            <a:extLst>
              <a:ext uri="{FF2B5EF4-FFF2-40B4-BE49-F238E27FC236}">
                <a16:creationId xmlns:a16="http://schemas.microsoft.com/office/drawing/2014/main" id="{AD5CD607-03B7-EA6C-3409-5CB1DEC07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58311" y="1643201"/>
            <a:ext cx="421200" cy="421200"/>
          </a:xfrm>
          <a:prstGeom prst="rect">
            <a:avLst/>
          </a:prstGeom>
        </p:spPr>
      </p:pic>
      <p:pic>
        <p:nvPicPr>
          <p:cNvPr id="58" name="Graphic 57" descr="Atom outline">
            <a:extLst>
              <a:ext uri="{FF2B5EF4-FFF2-40B4-BE49-F238E27FC236}">
                <a16:creationId xmlns:a16="http://schemas.microsoft.com/office/drawing/2014/main" id="{AE25E79C-BC8D-E01E-1408-857E2A1D00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33230" y="1647886"/>
            <a:ext cx="420065" cy="420065"/>
          </a:xfrm>
          <a:prstGeom prst="rect">
            <a:avLst/>
          </a:prstGeom>
        </p:spPr>
      </p:pic>
      <p:pic>
        <p:nvPicPr>
          <p:cNvPr id="64" name="Picture 63" descr="A group of people sitting at desks in a cellphone&#10;&#10;AI-generated content may be incorrect.">
            <a:extLst>
              <a:ext uri="{FF2B5EF4-FFF2-40B4-BE49-F238E27FC236}">
                <a16:creationId xmlns:a16="http://schemas.microsoft.com/office/drawing/2014/main" id="{D6722DF4-6202-174D-5791-6E0B63B453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9" y="4240254"/>
            <a:ext cx="3708623" cy="272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62000">
              <a:srgbClr val="47A4D9"/>
            </a:gs>
            <a:gs pos="100000">
              <a:schemeClr val="accent1">
                <a:lumMod val="45000"/>
                <a:lumOff val="55000"/>
              </a:scheme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Diagonal Corners Rounded 13">
            <a:extLst>
              <a:ext uri="{FF2B5EF4-FFF2-40B4-BE49-F238E27FC236}">
                <a16:creationId xmlns:a16="http://schemas.microsoft.com/office/drawing/2014/main" id="{1360EE6C-792D-8841-65CA-277114AB8847}"/>
              </a:ext>
            </a:extLst>
          </p:cNvPr>
          <p:cNvSpPr/>
          <p:nvPr/>
        </p:nvSpPr>
        <p:spPr>
          <a:xfrm>
            <a:off x="810208" y="597159"/>
            <a:ext cx="10571583" cy="5663681"/>
          </a:xfrm>
          <a:prstGeom prst="round2DiagRect">
            <a:avLst>
              <a:gd name="adj1" fmla="val 31494"/>
              <a:gd name="adj2" fmla="val 0"/>
            </a:avLst>
          </a:prstGeom>
          <a:solidFill>
            <a:srgbClr val="DDF1FA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92" name="Picture 91" descr="A person painting a light bulb&#10;&#10;AI-generated content may be incorrect.">
            <a:extLst>
              <a:ext uri="{FF2B5EF4-FFF2-40B4-BE49-F238E27FC236}">
                <a16:creationId xmlns:a16="http://schemas.microsoft.com/office/drawing/2014/main" id="{49E10058-06B7-B822-2E16-D7BB9D8804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154" y="2070671"/>
            <a:ext cx="5075900" cy="4897450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836EE0B-D5E1-4724-3BD7-905BA26FBFC3}"/>
              </a:ext>
            </a:extLst>
          </p:cNvPr>
          <p:cNvGrpSpPr/>
          <p:nvPr/>
        </p:nvGrpSpPr>
        <p:grpSpPr>
          <a:xfrm>
            <a:off x="8437887" y="2137096"/>
            <a:ext cx="2732430" cy="276999"/>
            <a:chOff x="7495495" y="1549267"/>
            <a:chExt cx="2732430" cy="27699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C1A82B4-CC46-5097-B0D8-E49935D09C96}"/>
                </a:ext>
              </a:extLst>
            </p:cNvPr>
            <p:cNvSpPr/>
            <p:nvPr/>
          </p:nvSpPr>
          <p:spPr>
            <a:xfrm>
              <a:off x="7495495" y="1549267"/>
              <a:ext cx="2732430" cy="276999"/>
            </a:xfrm>
            <a:prstGeom prst="roundRect">
              <a:avLst>
                <a:gd name="adj" fmla="val 50000"/>
              </a:avLst>
            </a:prstGeom>
            <a:solidFill>
              <a:srgbClr val="C2E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07BC462-91F2-F1FD-1FA8-EACC84DA8748}"/>
                </a:ext>
              </a:extLst>
            </p:cNvPr>
            <p:cNvSpPr txBox="1"/>
            <p:nvPr/>
          </p:nvSpPr>
          <p:spPr>
            <a:xfrm>
              <a:off x="7613964" y="1549267"/>
              <a:ext cx="24954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LỢI ÍCH TƯƠNG ỨNG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2C1496-EDDA-6CA8-2944-344E8E4A3148}"/>
              </a:ext>
            </a:extLst>
          </p:cNvPr>
          <p:cNvGrpSpPr/>
          <p:nvPr/>
        </p:nvGrpSpPr>
        <p:grpSpPr>
          <a:xfrm>
            <a:off x="1338556" y="2137096"/>
            <a:ext cx="1825560" cy="276999"/>
            <a:chOff x="708700" y="1549268"/>
            <a:chExt cx="1825560" cy="27699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EA5AF05-06E6-4C9C-7D18-6B58EA3D62CF}"/>
                </a:ext>
              </a:extLst>
            </p:cNvPr>
            <p:cNvSpPr/>
            <p:nvPr/>
          </p:nvSpPr>
          <p:spPr>
            <a:xfrm>
              <a:off x="708700" y="1549268"/>
              <a:ext cx="1825560" cy="276999"/>
            </a:xfrm>
            <a:prstGeom prst="roundRect">
              <a:avLst>
                <a:gd name="adj" fmla="val 50000"/>
              </a:avLst>
            </a:prstGeom>
            <a:solidFill>
              <a:srgbClr val="C2E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067EC9-A551-0868-B4B1-9EFE4779B559}"/>
                </a:ext>
              </a:extLst>
            </p:cNvPr>
            <p:cNvSpPr txBox="1"/>
            <p:nvPr/>
          </p:nvSpPr>
          <p:spPr>
            <a:xfrm>
              <a:off x="854120" y="1549268"/>
              <a:ext cx="156402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NHÓM CHI PHÍ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455C4E-4324-088F-631F-1FB67DC7934D}"/>
              </a:ext>
            </a:extLst>
          </p:cNvPr>
          <p:cNvGrpSpPr/>
          <p:nvPr/>
        </p:nvGrpSpPr>
        <p:grpSpPr>
          <a:xfrm>
            <a:off x="4494021" y="2137097"/>
            <a:ext cx="2732430" cy="276999"/>
            <a:chOff x="3541621" y="1700643"/>
            <a:chExt cx="2732430" cy="27699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5667B44-2EA8-559F-E86E-C8AA1DC2A08E}"/>
                </a:ext>
              </a:extLst>
            </p:cNvPr>
            <p:cNvSpPr/>
            <p:nvPr/>
          </p:nvSpPr>
          <p:spPr>
            <a:xfrm>
              <a:off x="3541621" y="1700643"/>
              <a:ext cx="2732430" cy="276999"/>
            </a:xfrm>
            <a:prstGeom prst="roundRect">
              <a:avLst>
                <a:gd name="adj" fmla="val 50000"/>
              </a:avLst>
            </a:prstGeom>
            <a:solidFill>
              <a:srgbClr val="C2E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7659BD-F142-F4EF-F6C5-D13F3FDB0870}"/>
                </a:ext>
              </a:extLst>
            </p:cNvPr>
            <p:cNvSpPr txBox="1"/>
            <p:nvPr/>
          </p:nvSpPr>
          <p:spPr>
            <a:xfrm>
              <a:off x="3660090" y="1700643"/>
              <a:ext cx="24954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THÀNH PHẦN CHI PHÍ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1782981-D418-3FAD-F3E2-AA953308AC3E}"/>
              </a:ext>
            </a:extLst>
          </p:cNvPr>
          <p:cNvGrpSpPr/>
          <p:nvPr/>
        </p:nvGrpSpPr>
        <p:grpSpPr>
          <a:xfrm>
            <a:off x="1266352" y="3036030"/>
            <a:ext cx="9915993" cy="276999"/>
            <a:chOff x="1266352" y="3043481"/>
            <a:chExt cx="9915993" cy="276999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55B452E-07ED-F6FF-F794-168C466B77A5}"/>
                </a:ext>
              </a:extLst>
            </p:cNvPr>
            <p:cNvGrpSpPr/>
            <p:nvPr/>
          </p:nvGrpSpPr>
          <p:grpSpPr>
            <a:xfrm>
              <a:off x="1266352" y="3043481"/>
              <a:ext cx="2229114" cy="276999"/>
              <a:chOff x="1266352" y="3043481"/>
              <a:chExt cx="2229114" cy="27699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8ED6549-2473-17D8-F6FC-AD5DD26B0C66}"/>
                  </a:ext>
                </a:extLst>
              </p:cNvPr>
              <p:cNvSpPr txBox="1"/>
              <p:nvPr/>
            </p:nvSpPr>
            <p:spPr>
              <a:xfrm>
                <a:off x="1502681" y="3043481"/>
                <a:ext cx="19927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OPEX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D91B1CD-2934-46F8-B977-DC9FDD274797}"/>
                  </a:ext>
                </a:extLst>
              </p:cNvPr>
              <p:cNvSpPr/>
              <p:nvPr/>
            </p:nvSpPr>
            <p:spPr>
              <a:xfrm>
                <a:off x="1266352" y="3078453"/>
                <a:ext cx="93897" cy="20705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6673743-3B64-6DFB-5426-C6FA7CDB383C}"/>
                </a:ext>
              </a:extLst>
            </p:cNvPr>
            <p:cNvSpPr txBox="1"/>
            <p:nvPr/>
          </p:nvSpPr>
          <p:spPr>
            <a:xfrm>
              <a:off x="4553255" y="3043481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Vận hành, TSA, lưu trữ</a:t>
              </a:r>
              <a:endParaRPr lang="vi-VN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72DE40-DFBA-CA6E-BA0D-2FAD7F7E7C27}"/>
                </a:ext>
              </a:extLst>
            </p:cNvPr>
            <p:cNvSpPr txBox="1"/>
            <p:nvPr/>
          </p:nvSpPr>
          <p:spPr>
            <a:xfrm>
              <a:off x="8449915" y="3043481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Giảm chi phí xử lý thủ công</a:t>
              </a:r>
              <a:endParaRPr lang="vi-VN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1B5C842-7F9F-3617-39A9-0E7FFAE39C25}"/>
              </a:ext>
            </a:extLst>
          </p:cNvPr>
          <p:cNvCxnSpPr>
            <a:cxnSpLocks/>
          </p:cNvCxnSpPr>
          <p:nvPr/>
        </p:nvCxnSpPr>
        <p:spPr>
          <a:xfrm>
            <a:off x="7827022" y="2429490"/>
            <a:ext cx="0" cy="1708401"/>
          </a:xfrm>
          <a:prstGeom prst="line">
            <a:avLst/>
          </a:prstGeom>
          <a:ln>
            <a:solidFill>
              <a:srgbClr val="BCD5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2ADFB1E-EAB8-7AA1-00EC-EB0680FE5B6D}"/>
              </a:ext>
            </a:extLst>
          </p:cNvPr>
          <p:cNvGrpSpPr/>
          <p:nvPr/>
        </p:nvGrpSpPr>
        <p:grpSpPr>
          <a:xfrm>
            <a:off x="977106" y="994719"/>
            <a:ext cx="10404684" cy="769481"/>
            <a:chOff x="532865" y="1973719"/>
            <a:chExt cx="10404684" cy="769481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F90C76D-664E-0314-47FA-19F4C965A878}"/>
                </a:ext>
              </a:extLst>
            </p:cNvPr>
            <p:cNvSpPr/>
            <p:nvPr/>
          </p:nvSpPr>
          <p:spPr>
            <a:xfrm>
              <a:off x="917604" y="1973719"/>
              <a:ext cx="10019945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61000">
                  <a:srgbClr val="A7DAF1"/>
                </a:gs>
                <a:gs pos="94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912A42F-9601-A633-9510-E0359780778F}"/>
                </a:ext>
              </a:extLst>
            </p:cNvPr>
            <p:cNvGrpSpPr/>
            <p:nvPr/>
          </p:nvGrpSpPr>
          <p:grpSpPr>
            <a:xfrm>
              <a:off x="532865" y="1973719"/>
              <a:ext cx="769481" cy="769481"/>
              <a:chOff x="532865" y="1973719"/>
              <a:chExt cx="769481" cy="769481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ADD77781-82C3-BB63-24A6-46F981BBD733}"/>
                  </a:ext>
                </a:extLst>
              </p:cNvPr>
              <p:cNvSpPr/>
              <p:nvPr/>
            </p:nvSpPr>
            <p:spPr>
              <a:xfrm>
                <a:off x="532865" y="1973719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73" name="Graphic 72" descr="Badge Tick with solid fill">
                <a:extLst>
                  <a:ext uri="{FF2B5EF4-FFF2-40B4-BE49-F238E27FC236}">
                    <a16:creationId xmlns:a16="http://schemas.microsoft.com/office/drawing/2014/main" id="{5F399271-1C45-B215-64DE-0478ADC4BF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26762" y="2067616"/>
                <a:ext cx="581685" cy="581685"/>
              </a:xfrm>
              <a:prstGeom prst="rect">
                <a:avLst/>
              </a:prstGeom>
            </p:spPr>
          </p:pic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0F5AF91-49B6-56A4-ACAD-9AA138857C37}"/>
                </a:ext>
              </a:extLst>
            </p:cNvPr>
            <p:cNvSpPr txBox="1"/>
            <p:nvPr/>
          </p:nvSpPr>
          <p:spPr>
            <a:xfrm>
              <a:off x="1432118" y="2173791"/>
              <a:ext cx="68072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PHÂN TÍCH COST – BENEFITS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3A7FB8C-13CA-3360-7E4C-0240D8D87FE3}"/>
              </a:ext>
            </a:extLst>
          </p:cNvPr>
          <p:cNvGrpSpPr/>
          <p:nvPr/>
        </p:nvGrpSpPr>
        <p:grpSpPr>
          <a:xfrm>
            <a:off x="1266352" y="3409812"/>
            <a:ext cx="9915993" cy="276999"/>
            <a:chOff x="1266352" y="3424815"/>
            <a:chExt cx="9915993" cy="276999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F2272DD-2BCA-5291-9815-997C594CDDF5}"/>
                </a:ext>
              </a:extLst>
            </p:cNvPr>
            <p:cNvGrpSpPr/>
            <p:nvPr/>
          </p:nvGrpSpPr>
          <p:grpSpPr>
            <a:xfrm>
              <a:off x="1266352" y="3424815"/>
              <a:ext cx="2229114" cy="276999"/>
              <a:chOff x="1266352" y="3424815"/>
              <a:chExt cx="2229114" cy="276999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2766A39-B931-7CEA-E768-3D02560D1F64}"/>
                  </a:ext>
                </a:extLst>
              </p:cNvPr>
              <p:cNvSpPr txBox="1"/>
              <p:nvPr/>
            </p:nvSpPr>
            <p:spPr>
              <a:xfrm>
                <a:off x="1502681" y="3424815"/>
                <a:ext cx="19927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Chi phí thay đổi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E76435-D3A5-9D0D-D114-0375CD1138A3}"/>
                  </a:ext>
                </a:extLst>
              </p:cNvPr>
              <p:cNvSpPr/>
              <p:nvPr/>
            </p:nvSpPr>
            <p:spPr>
              <a:xfrm>
                <a:off x="1266352" y="3459787"/>
                <a:ext cx="93897" cy="20705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CE4928-828C-1DF0-7714-F0321B20FEDC}"/>
                </a:ext>
              </a:extLst>
            </p:cNvPr>
            <p:cNvSpPr txBox="1"/>
            <p:nvPr/>
          </p:nvSpPr>
          <p:spPr>
            <a:xfrm>
              <a:off x="4553255" y="3424815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Đào tạo, truyền thông</a:t>
              </a:r>
              <a:endParaRPr lang="vi-VN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DA586F7-80F0-467B-9A58-2ED0845E7567}"/>
                </a:ext>
              </a:extLst>
            </p:cNvPr>
            <p:cNvSpPr txBox="1"/>
            <p:nvPr/>
          </p:nvSpPr>
          <p:spPr>
            <a:xfrm>
              <a:off x="8449915" y="3424815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Nâng cao trải nghiệm KH</a:t>
              </a:r>
              <a:endParaRPr lang="vi-VN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CC6CB25-A748-4E49-883E-F29F80282DD7}"/>
              </a:ext>
            </a:extLst>
          </p:cNvPr>
          <p:cNvGrpSpPr/>
          <p:nvPr/>
        </p:nvGrpSpPr>
        <p:grpSpPr>
          <a:xfrm>
            <a:off x="1266352" y="3783593"/>
            <a:ext cx="9915993" cy="276999"/>
            <a:chOff x="1266352" y="3783593"/>
            <a:chExt cx="9915993" cy="276999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B3C76C0-D88B-D56C-A959-5D6E209329F3}"/>
                </a:ext>
              </a:extLst>
            </p:cNvPr>
            <p:cNvGrpSpPr/>
            <p:nvPr/>
          </p:nvGrpSpPr>
          <p:grpSpPr>
            <a:xfrm>
              <a:off x="1266352" y="3783593"/>
              <a:ext cx="2229114" cy="276999"/>
              <a:chOff x="1266352" y="3806250"/>
              <a:chExt cx="2229114" cy="276999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7EE2FD8-81DD-F0B6-53FC-AD0DEDB99E73}"/>
                  </a:ext>
                </a:extLst>
              </p:cNvPr>
              <p:cNvSpPr txBox="1"/>
              <p:nvPr/>
            </p:nvSpPr>
            <p:spPr>
              <a:xfrm>
                <a:off x="1502681" y="3806250"/>
                <a:ext cx="19927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Chi phí rủi ro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90F93C4F-DED5-51A2-D67F-88C7175C592D}"/>
                  </a:ext>
                </a:extLst>
              </p:cNvPr>
              <p:cNvSpPr/>
              <p:nvPr/>
            </p:nvSpPr>
            <p:spPr>
              <a:xfrm>
                <a:off x="1266352" y="3841222"/>
                <a:ext cx="93897" cy="20705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7ACF48D-E897-4469-47E5-134DCC973A16}"/>
                </a:ext>
              </a:extLst>
            </p:cNvPr>
            <p:cNvSpPr txBox="1"/>
            <p:nvPr/>
          </p:nvSpPr>
          <p:spPr>
            <a:xfrm>
              <a:off x="4553255" y="3783593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Xử lý tranh chấp</a:t>
              </a:r>
              <a:endParaRPr lang="vi-VN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ECEAC8F-CE62-8448-AFF8-85D9A180E590}"/>
                </a:ext>
              </a:extLst>
            </p:cNvPr>
            <p:cNvSpPr txBox="1"/>
            <p:nvPr/>
          </p:nvSpPr>
          <p:spPr>
            <a:xfrm>
              <a:off x="8449915" y="3783593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Giảm thiểu kiện tụng</a:t>
              </a:r>
              <a:endParaRPr lang="vi-VN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8FF0401-2DBB-EB59-F747-BA85D2EE5BCD}"/>
              </a:ext>
            </a:extLst>
          </p:cNvPr>
          <p:cNvGrpSpPr/>
          <p:nvPr/>
        </p:nvGrpSpPr>
        <p:grpSpPr>
          <a:xfrm>
            <a:off x="1266352" y="2662248"/>
            <a:ext cx="9915993" cy="276999"/>
            <a:chOff x="1266352" y="2662248"/>
            <a:chExt cx="9915993" cy="27699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914E24F-D5C2-D668-1B16-701B49E9CD35}"/>
                </a:ext>
              </a:extLst>
            </p:cNvPr>
            <p:cNvSpPr txBox="1"/>
            <p:nvPr/>
          </p:nvSpPr>
          <p:spPr>
            <a:xfrm>
              <a:off x="4553255" y="2662248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Tích hợp hệ thống, </a:t>
              </a:r>
              <a:r>
                <a:rPr lang="en-US" sz="1200" dirty="0" err="1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HSM</a:t>
              </a:r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/KMS, license</a:t>
              </a:r>
              <a:endParaRPr lang="vi-VN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5B6FC8A-BB44-0F07-3C9D-674D66F19A71}"/>
                </a:ext>
              </a:extLst>
            </p:cNvPr>
            <p:cNvGrpSpPr/>
            <p:nvPr/>
          </p:nvGrpSpPr>
          <p:grpSpPr>
            <a:xfrm>
              <a:off x="1266352" y="2662248"/>
              <a:ext cx="2229114" cy="276999"/>
              <a:chOff x="1266352" y="2662248"/>
              <a:chExt cx="2229114" cy="27699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0AF01BE-80FB-71DB-133B-1C2433170D56}"/>
                  </a:ext>
                </a:extLst>
              </p:cNvPr>
              <p:cNvSpPr txBox="1"/>
              <p:nvPr/>
            </p:nvSpPr>
            <p:spPr>
              <a:xfrm>
                <a:off x="1502681" y="2662248"/>
                <a:ext cx="19927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CAPEX</a:t>
                </a:r>
                <a:endParaRPr lang="vi-VN" sz="14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D0B5E04-6C4C-87CA-1CE4-DAA93DD9C335}"/>
                  </a:ext>
                </a:extLst>
              </p:cNvPr>
              <p:cNvSpPr/>
              <p:nvPr/>
            </p:nvSpPr>
            <p:spPr>
              <a:xfrm>
                <a:off x="1266352" y="2697220"/>
                <a:ext cx="93897" cy="20705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031BE8-C8C9-D030-F0B0-5639D6657B7A}"/>
                </a:ext>
              </a:extLst>
            </p:cNvPr>
            <p:cNvSpPr txBox="1"/>
            <p:nvPr/>
          </p:nvSpPr>
          <p:spPr>
            <a:xfrm>
              <a:off x="8449915" y="2662248"/>
              <a:ext cx="2732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Nền tảng trust dài hạn</a:t>
              </a:r>
              <a:endParaRPr lang="vi-VN" sz="1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D211E37-9A1B-984B-D9BA-319A2BCDD88F}"/>
              </a:ext>
            </a:extLst>
          </p:cNvPr>
          <p:cNvCxnSpPr>
            <a:cxnSpLocks/>
          </p:cNvCxnSpPr>
          <p:nvPr/>
        </p:nvCxnSpPr>
        <p:spPr>
          <a:xfrm>
            <a:off x="3823881" y="2429490"/>
            <a:ext cx="0" cy="1708401"/>
          </a:xfrm>
          <a:prstGeom prst="line">
            <a:avLst/>
          </a:prstGeom>
          <a:ln>
            <a:solidFill>
              <a:srgbClr val="BCD5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4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1359F1-B9A4-36D1-9E3A-BCB4B0595C19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E5F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F6EE74-FB08-55B5-07CD-4C481A3D1556}"/>
              </a:ext>
            </a:extLst>
          </p:cNvPr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D4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40752-5F1B-BCD4-AD55-CE7DA9B99487}"/>
              </a:ext>
            </a:extLst>
          </p:cNvPr>
          <p:cNvSpPr/>
          <p:nvPr/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F3101B-CE94-05D4-41C5-6843B0D7761E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76C1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FACCEE-DCAF-E139-AB3E-3275725B04CA}"/>
              </a:ext>
            </a:extLst>
          </p:cNvPr>
          <p:cNvGrpSpPr/>
          <p:nvPr/>
        </p:nvGrpSpPr>
        <p:grpSpPr>
          <a:xfrm>
            <a:off x="10614506" y="397893"/>
            <a:ext cx="1400255" cy="2339011"/>
            <a:chOff x="8292830" y="96459"/>
            <a:chExt cx="1574098" cy="2629402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13CC78D-7F23-BAE6-B2F7-435A78E8701C}"/>
                </a:ext>
              </a:extLst>
            </p:cNvPr>
            <p:cNvGrpSpPr/>
            <p:nvPr/>
          </p:nvGrpSpPr>
          <p:grpSpPr>
            <a:xfrm>
              <a:off x="8292830" y="96459"/>
              <a:ext cx="1574098" cy="2629402"/>
              <a:chOff x="4469285" y="601240"/>
              <a:chExt cx="1574098" cy="262940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ADC5576-459B-AFE8-B59C-AEC2961F025E}"/>
                  </a:ext>
                </a:extLst>
              </p:cNvPr>
              <p:cNvGrpSpPr/>
              <p:nvPr/>
            </p:nvGrpSpPr>
            <p:grpSpPr>
              <a:xfrm>
                <a:off x="4469285" y="601240"/>
                <a:ext cx="1574098" cy="2629402"/>
                <a:chOff x="462470" y="223730"/>
                <a:chExt cx="1574098" cy="2629402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A4E5544A-125D-0745-375E-BD731C754C17}"/>
                    </a:ext>
                  </a:extLst>
                </p:cNvPr>
                <p:cNvSpPr/>
                <p:nvPr/>
              </p:nvSpPr>
              <p:spPr>
                <a:xfrm>
                  <a:off x="462470" y="1112946"/>
                  <a:ext cx="1574098" cy="1740186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124C614-8B0D-E1AC-9AD8-D4F1B14A2E93}"/>
                    </a:ext>
                  </a:extLst>
                </p:cNvPr>
                <p:cNvGrpSpPr/>
                <p:nvPr/>
              </p:nvGrpSpPr>
              <p:grpSpPr>
                <a:xfrm>
                  <a:off x="638105" y="223730"/>
                  <a:ext cx="1222829" cy="1222829"/>
                  <a:chOff x="638174" y="223730"/>
                  <a:chExt cx="1222829" cy="1222829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76805A09-752C-B598-CC8D-7808D8A32E23}"/>
                      </a:ext>
                    </a:extLst>
                  </p:cNvPr>
                  <p:cNvSpPr/>
                  <p:nvPr/>
                </p:nvSpPr>
                <p:spPr>
                  <a:xfrm>
                    <a:off x="638174" y="223730"/>
                    <a:ext cx="1222829" cy="1222829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0AC3F21D-3DDC-6DC4-74AC-36FC8CF32858}"/>
                      </a:ext>
                    </a:extLst>
                  </p:cNvPr>
                  <p:cNvSpPr/>
                  <p:nvPr/>
                </p:nvSpPr>
                <p:spPr>
                  <a:xfrm>
                    <a:off x="743570" y="329126"/>
                    <a:ext cx="1012037" cy="10120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B0B750F0-F224-A4A1-F66D-DFF6C4D70064}"/>
                      </a:ext>
                    </a:extLst>
                  </p:cNvPr>
                  <p:cNvSpPr txBox="1"/>
                  <p:nvPr/>
                </p:nvSpPr>
                <p:spPr>
                  <a:xfrm>
                    <a:off x="829938" y="290851"/>
                    <a:ext cx="839297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0" b="1" dirty="0">
                        <a:solidFill>
                          <a:schemeClr val="accent2"/>
                        </a:solidFill>
                        <a:latin typeface="Roboto" pitchFamily="2" charset="0"/>
                        <a:ea typeface="Roboto" pitchFamily="2" charset="0"/>
                      </a:rPr>
                      <a:t>W</a:t>
                    </a:r>
                    <a:endParaRPr lang="vi-VN" sz="6000" b="1" dirty="0">
                      <a:solidFill>
                        <a:schemeClr val="accent2"/>
                      </a:solidFill>
                      <a:latin typeface="Roboto" pitchFamily="2" charset="0"/>
                      <a:ea typeface="Roboto" pitchFamily="2" charset="0"/>
                    </a:endParaRPr>
                  </a:p>
                </p:txBody>
              </p:sp>
            </p:grp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389A932-054A-C5D0-6A24-6E2D79205B1E}"/>
                  </a:ext>
                </a:extLst>
              </p:cNvPr>
              <p:cNvSpPr txBox="1"/>
              <p:nvPr/>
            </p:nvSpPr>
            <p:spPr>
              <a:xfrm>
                <a:off x="4525488" y="2713285"/>
                <a:ext cx="14616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WEAKNESS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pic>
          <p:nvPicPr>
            <p:cNvPr id="18" name="Picture 17" descr="A person pushing a ball&#10;&#10;AI-generated content may be incorrect.">
              <a:extLst>
                <a:ext uri="{FF2B5EF4-FFF2-40B4-BE49-F238E27FC236}">
                  <a16:creationId xmlns:a16="http://schemas.microsoft.com/office/drawing/2014/main" id="{5A043223-F4CD-D3A2-1CE5-21110D54A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7511" y="1298584"/>
              <a:ext cx="824733" cy="82473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955A1EA-16D0-B21E-A75E-B8D134D13022}"/>
              </a:ext>
            </a:extLst>
          </p:cNvPr>
          <p:cNvGrpSpPr/>
          <p:nvPr/>
        </p:nvGrpSpPr>
        <p:grpSpPr>
          <a:xfrm>
            <a:off x="216553" y="355427"/>
            <a:ext cx="1422299" cy="2350646"/>
            <a:chOff x="1664946" y="529469"/>
            <a:chExt cx="1574098" cy="2601526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94A6865-518A-7BBB-09DC-4E4646EBEA92}"/>
                </a:ext>
              </a:extLst>
            </p:cNvPr>
            <p:cNvGrpSpPr/>
            <p:nvPr/>
          </p:nvGrpSpPr>
          <p:grpSpPr>
            <a:xfrm>
              <a:off x="1664946" y="529469"/>
              <a:ext cx="1574098" cy="2601526"/>
              <a:chOff x="2779054" y="569708"/>
              <a:chExt cx="1574098" cy="260152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A606C995-6B4F-0FEB-9F53-50AF60AB6B7F}"/>
                  </a:ext>
                </a:extLst>
              </p:cNvPr>
              <p:cNvGrpSpPr/>
              <p:nvPr/>
            </p:nvGrpSpPr>
            <p:grpSpPr>
              <a:xfrm>
                <a:off x="2779054" y="569708"/>
                <a:ext cx="1574098" cy="2601526"/>
                <a:chOff x="462470" y="223730"/>
                <a:chExt cx="1574098" cy="2601526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C1F3BA28-7677-A01F-FCA2-25444E8B1AC4}"/>
                    </a:ext>
                  </a:extLst>
                </p:cNvPr>
                <p:cNvSpPr/>
                <p:nvPr/>
              </p:nvSpPr>
              <p:spPr>
                <a:xfrm>
                  <a:off x="462470" y="1112946"/>
                  <a:ext cx="1574098" cy="1712310"/>
                </a:xfrm>
                <a:prstGeom prst="roundRect">
                  <a:avLst/>
                </a:prstGeom>
                <a:solidFill>
                  <a:srgbClr val="47A26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F29D46F-ED9C-E0F5-45DC-38FA07393F12}"/>
                    </a:ext>
                  </a:extLst>
                </p:cNvPr>
                <p:cNvGrpSpPr/>
                <p:nvPr/>
              </p:nvGrpSpPr>
              <p:grpSpPr>
                <a:xfrm>
                  <a:off x="638105" y="223730"/>
                  <a:ext cx="1222829" cy="1222829"/>
                  <a:chOff x="638174" y="223730"/>
                  <a:chExt cx="1222829" cy="1222829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BD4F6B7D-9CD1-9DE1-BD64-7CBF27139D81}"/>
                      </a:ext>
                    </a:extLst>
                  </p:cNvPr>
                  <p:cNvSpPr/>
                  <p:nvPr/>
                </p:nvSpPr>
                <p:spPr>
                  <a:xfrm>
                    <a:off x="638174" y="223730"/>
                    <a:ext cx="1222829" cy="1222829"/>
                  </a:xfrm>
                  <a:prstGeom prst="ellipse">
                    <a:avLst/>
                  </a:prstGeom>
                  <a:solidFill>
                    <a:srgbClr val="47A26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371E75B8-404B-5B63-A954-62632260CC2F}"/>
                      </a:ext>
                    </a:extLst>
                  </p:cNvPr>
                  <p:cNvSpPr/>
                  <p:nvPr/>
                </p:nvSpPr>
                <p:spPr>
                  <a:xfrm>
                    <a:off x="743570" y="329126"/>
                    <a:ext cx="1012037" cy="10120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C82CD0FA-0DA8-3D05-1456-3349F5C3CCF9}"/>
                      </a:ext>
                    </a:extLst>
                  </p:cNvPr>
                  <p:cNvSpPr txBox="1"/>
                  <p:nvPr/>
                </p:nvSpPr>
                <p:spPr>
                  <a:xfrm>
                    <a:off x="829938" y="270728"/>
                    <a:ext cx="839297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0" b="1" dirty="0">
                        <a:solidFill>
                          <a:srgbClr val="47A264"/>
                        </a:solidFill>
                        <a:latin typeface="Roboto" pitchFamily="2" charset="0"/>
                        <a:ea typeface="Roboto" pitchFamily="2" charset="0"/>
                      </a:rPr>
                      <a:t>S</a:t>
                    </a:r>
                    <a:endParaRPr lang="vi-VN" sz="6000" b="1" dirty="0">
                      <a:solidFill>
                        <a:srgbClr val="47A264"/>
                      </a:solidFill>
                      <a:latin typeface="Roboto" pitchFamily="2" charset="0"/>
                      <a:ea typeface="Roboto" pitchFamily="2" charset="0"/>
                    </a:endParaRPr>
                  </a:p>
                </p:txBody>
              </p:sp>
            </p:grpSp>
          </p:grp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D8BD9087-2C43-8206-D7C2-A20BDFFCF7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641" y="1860629"/>
                <a:ext cx="712279" cy="712279"/>
              </a:xfrm>
              <a:prstGeom prst="rect">
                <a:avLst/>
              </a:prstGeom>
            </p:spPr>
          </p:pic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D3BC670-CA07-2233-AAA8-9FDC82AAA257}"/>
                </a:ext>
              </a:extLst>
            </p:cNvPr>
            <p:cNvSpPr txBox="1"/>
            <p:nvPr/>
          </p:nvSpPr>
          <p:spPr>
            <a:xfrm>
              <a:off x="1696829" y="2550414"/>
              <a:ext cx="14616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STRENGTHS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E7E7C43-22D3-FD03-B972-5ECDD42FE126}"/>
              </a:ext>
            </a:extLst>
          </p:cNvPr>
          <p:cNvGrpSpPr/>
          <p:nvPr/>
        </p:nvGrpSpPr>
        <p:grpSpPr>
          <a:xfrm>
            <a:off x="10411341" y="3926338"/>
            <a:ext cx="1603420" cy="2582772"/>
            <a:chOff x="7170703" y="3320407"/>
            <a:chExt cx="1574098" cy="253554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6F759CB-0E9E-21EC-3827-7ED549C79BE7}"/>
                </a:ext>
              </a:extLst>
            </p:cNvPr>
            <p:cNvGrpSpPr/>
            <p:nvPr/>
          </p:nvGrpSpPr>
          <p:grpSpPr>
            <a:xfrm>
              <a:off x="7170703" y="3320407"/>
              <a:ext cx="1574098" cy="2535541"/>
              <a:chOff x="4469285" y="601240"/>
              <a:chExt cx="1574098" cy="2535541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18B037A-127F-576D-AC6E-5FB9D5FC2D89}"/>
                  </a:ext>
                </a:extLst>
              </p:cNvPr>
              <p:cNvGrpSpPr/>
              <p:nvPr/>
            </p:nvGrpSpPr>
            <p:grpSpPr>
              <a:xfrm>
                <a:off x="4469285" y="601240"/>
                <a:ext cx="1574098" cy="2535541"/>
                <a:chOff x="462470" y="223730"/>
                <a:chExt cx="1574098" cy="2535541"/>
              </a:xfrm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8FB1AFF3-E3EB-C42F-2448-2485090F7779}"/>
                    </a:ext>
                  </a:extLst>
                </p:cNvPr>
                <p:cNvSpPr/>
                <p:nvPr/>
              </p:nvSpPr>
              <p:spPr>
                <a:xfrm>
                  <a:off x="462470" y="1112945"/>
                  <a:ext cx="1574098" cy="1646326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 dirty="0"/>
                </a:p>
              </p:txBody>
            </p: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38F4ADD0-9A70-3D7D-01D8-CC7ED8C710BD}"/>
                    </a:ext>
                  </a:extLst>
                </p:cNvPr>
                <p:cNvGrpSpPr/>
                <p:nvPr/>
              </p:nvGrpSpPr>
              <p:grpSpPr>
                <a:xfrm>
                  <a:off x="638105" y="223730"/>
                  <a:ext cx="1222829" cy="1222829"/>
                  <a:chOff x="638174" y="223730"/>
                  <a:chExt cx="1222829" cy="1222829"/>
                </a:xfrm>
              </p:grpSpPr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CD89F929-55D6-033B-E5BC-BFA193168A1F}"/>
                      </a:ext>
                    </a:extLst>
                  </p:cNvPr>
                  <p:cNvSpPr/>
                  <p:nvPr/>
                </p:nvSpPr>
                <p:spPr>
                  <a:xfrm>
                    <a:off x="638174" y="223730"/>
                    <a:ext cx="1222829" cy="122282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7D639D5A-8E7B-0AAC-15A3-24F8B6E16FB3}"/>
                      </a:ext>
                    </a:extLst>
                  </p:cNvPr>
                  <p:cNvSpPr/>
                  <p:nvPr/>
                </p:nvSpPr>
                <p:spPr>
                  <a:xfrm>
                    <a:off x="743570" y="329126"/>
                    <a:ext cx="1012037" cy="10120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2082F41C-6F12-FD2B-8458-64687AE9CB8D}"/>
                      </a:ext>
                    </a:extLst>
                  </p:cNvPr>
                  <p:cNvSpPr txBox="1"/>
                  <p:nvPr/>
                </p:nvSpPr>
                <p:spPr>
                  <a:xfrm>
                    <a:off x="829870" y="343505"/>
                    <a:ext cx="839297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0" b="1" dirty="0">
                        <a:solidFill>
                          <a:srgbClr val="0070C0"/>
                        </a:solidFill>
                        <a:latin typeface="Roboto" pitchFamily="2" charset="0"/>
                        <a:ea typeface="Roboto" pitchFamily="2" charset="0"/>
                      </a:rPr>
                      <a:t>O</a:t>
                    </a:r>
                    <a:endParaRPr lang="vi-VN" sz="60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endParaRPr>
                  </a:p>
                </p:txBody>
              </p:sp>
            </p:grp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A13EC59-050C-2A8D-D169-9A66C93205BC}"/>
                  </a:ext>
                </a:extLst>
              </p:cNvPr>
              <p:cNvSpPr txBox="1"/>
              <p:nvPr/>
            </p:nvSpPr>
            <p:spPr>
              <a:xfrm>
                <a:off x="4469285" y="2716230"/>
                <a:ext cx="15740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OPPORTUNITIES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pic>
          <p:nvPicPr>
            <p:cNvPr id="38" name="Picture 37" descr="A hand and keys on a black background&#10;&#10;AI-generated content may be incorrect.">
              <a:extLst>
                <a:ext uri="{FF2B5EF4-FFF2-40B4-BE49-F238E27FC236}">
                  <a16:creationId xmlns:a16="http://schemas.microsoft.com/office/drawing/2014/main" id="{FDE2CB0C-585E-82D7-F072-33494E90F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2935" y="4612192"/>
              <a:ext cx="794397" cy="794397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913DF90-D00C-74E7-94AE-D11D1E91629B}"/>
              </a:ext>
            </a:extLst>
          </p:cNvPr>
          <p:cNvGrpSpPr/>
          <p:nvPr/>
        </p:nvGrpSpPr>
        <p:grpSpPr>
          <a:xfrm>
            <a:off x="214826" y="4093382"/>
            <a:ext cx="1424026" cy="2352437"/>
            <a:chOff x="274397" y="4205070"/>
            <a:chExt cx="1574098" cy="2600351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2706C65-5E6D-070A-C81D-1AD5BB40FBEB}"/>
                </a:ext>
              </a:extLst>
            </p:cNvPr>
            <p:cNvGrpSpPr/>
            <p:nvPr/>
          </p:nvGrpSpPr>
          <p:grpSpPr>
            <a:xfrm>
              <a:off x="274397" y="4205070"/>
              <a:ext cx="1574098" cy="2600351"/>
              <a:chOff x="1664946" y="529469"/>
              <a:chExt cx="1574098" cy="2600351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3770D8E5-AFE5-1B1A-EDEC-A2B1E05256B7}"/>
                  </a:ext>
                </a:extLst>
              </p:cNvPr>
              <p:cNvGrpSpPr/>
              <p:nvPr/>
            </p:nvGrpSpPr>
            <p:grpSpPr>
              <a:xfrm>
                <a:off x="1664946" y="529469"/>
                <a:ext cx="1574098" cy="2600351"/>
                <a:chOff x="462470" y="223730"/>
                <a:chExt cx="1574098" cy="2600351"/>
              </a:xfrm>
            </p:grpSpPr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9ADE70D6-5AC9-C174-5A1F-C63819F2D334}"/>
                    </a:ext>
                  </a:extLst>
                </p:cNvPr>
                <p:cNvSpPr/>
                <p:nvPr/>
              </p:nvSpPr>
              <p:spPr>
                <a:xfrm>
                  <a:off x="462470" y="1112944"/>
                  <a:ext cx="1574098" cy="171113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3F8E0E1A-D686-2DCF-7C3F-39747ED646D8}"/>
                    </a:ext>
                  </a:extLst>
                </p:cNvPr>
                <p:cNvGrpSpPr/>
                <p:nvPr/>
              </p:nvGrpSpPr>
              <p:grpSpPr>
                <a:xfrm>
                  <a:off x="638105" y="223730"/>
                  <a:ext cx="1222829" cy="1222829"/>
                  <a:chOff x="638174" y="223730"/>
                  <a:chExt cx="1222829" cy="1222829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D5CCB6C2-AB04-C824-6097-B7BA1C070A2D}"/>
                      </a:ext>
                    </a:extLst>
                  </p:cNvPr>
                  <p:cNvSpPr/>
                  <p:nvPr/>
                </p:nvSpPr>
                <p:spPr>
                  <a:xfrm>
                    <a:off x="638174" y="223730"/>
                    <a:ext cx="1222829" cy="122282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6737C286-8907-3FE2-90EC-A07F7694F261}"/>
                      </a:ext>
                    </a:extLst>
                  </p:cNvPr>
                  <p:cNvSpPr/>
                  <p:nvPr/>
                </p:nvSpPr>
                <p:spPr>
                  <a:xfrm>
                    <a:off x="743570" y="329126"/>
                    <a:ext cx="1012037" cy="10120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3AE0B7E6-A373-3CEF-429A-8D492484AE9B}"/>
                      </a:ext>
                    </a:extLst>
                  </p:cNvPr>
                  <p:cNvSpPr txBox="1"/>
                  <p:nvPr/>
                </p:nvSpPr>
                <p:spPr>
                  <a:xfrm>
                    <a:off x="832532" y="283914"/>
                    <a:ext cx="839296" cy="11227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0" b="1" dirty="0">
                        <a:solidFill>
                          <a:srgbClr val="EFB011"/>
                        </a:solidFill>
                        <a:latin typeface="Roboto" pitchFamily="2" charset="0"/>
                        <a:ea typeface="Roboto" pitchFamily="2" charset="0"/>
                      </a:rPr>
                      <a:t>T</a:t>
                    </a:r>
                    <a:endParaRPr lang="vi-VN" sz="6000" b="1" dirty="0">
                      <a:solidFill>
                        <a:srgbClr val="EFB011"/>
                      </a:solidFill>
                      <a:latin typeface="Roboto" pitchFamily="2" charset="0"/>
                      <a:ea typeface="Roboto" pitchFamily="2" charset="0"/>
                    </a:endParaRPr>
                  </a:p>
                </p:txBody>
              </p:sp>
            </p:grp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019849F-8510-25ED-8AD8-C98FB0F2B4C1}"/>
                  </a:ext>
                </a:extLst>
              </p:cNvPr>
              <p:cNvSpPr txBox="1"/>
              <p:nvPr/>
            </p:nvSpPr>
            <p:spPr>
              <a:xfrm>
                <a:off x="1721080" y="2601568"/>
                <a:ext cx="14616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THREATS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pic>
          <p:nvPicPr>
            <p:cNvPr id="48" name="Picture 47" descr="A computer with a triangle on the screen&#10;&#10;AI-generated content may be incorrect.">
              <a:extLst>
                <a:ext uri="{FF2B5EF4-FFF2-40B4-BE49-F238E27FC236}">
                  <a16:creationId xmlns:a16="http://schemas.microsoft.com/office/drawing/2014/main" id="{81DA7972-ED0D-4E03-C937-91305CE79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825" y="5538714"/>
              <a:ext cx="743780" cy="743780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E8B1417-6EB7-C449-332E-0A8EAE75745A}"/>
              </a:ext>
            </a:extLst>
          </p:cNvPr>
          <p:cNvGrpSpPr/>
          <p:nvPr/>
        </p:nvGrpSpPr>
        <p:grpSpPr>
          <a:xfrm>
            <a:off x="1912563" y="861277"/>
            <a:ext cx="3929509" cy="307778"/>
            <a:chOff x="8120959" y="1210678"/>
            <a:chExt cx="3929509" cy="307778"/>
          </a:xfrm>
        </p:grpSpPr>
        <p:pic>
          <p:nvPicPr>
            <p:cNvPr id="76" name="Graphic 75" descr="Completed with solid fill">
              <a:extLst>
                <a:ext uri="{FF2B5EF4-FFF2-40B4-BE49-F238E27FC236}">
                  <a16:creationId xmlns:a16="http://schemas.microsoft.com/office/drawing/2014/main" id="{274D7600-5A14-768C-FFC5-6317FAD7F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3056332-65B9-A6C2-D833-9E4DC58F6194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Định danh &amp; ký số gắn với </a:t>
              </a:r>
              <a:r>
                <a:rPr lang="en-US" sz="1200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 – độ tin cậy cao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DC0F7FC-C4BE-9FEF-FD04-3DF66682E538}"/>
              </a:ext>
            </a:extLst>
          </p:cNvPr>
          <p:cNvGrpSpPr/>
          <p:nvPr/>
        </p:nvGrpSpPr>
        <p:grpSpPr>
          <a:xfrm>
            <a:off x="1912563" y="1272075"/>
            <a:ext cx="3929509" cy="307778"/>
            <a:chOff x="8120959" y="1210678"/>
            <a:chExt cx="3929509" cy="307778"/>
          </a:xfrm>
        </p:grpSpPr>
        <p:pic>
          <p:nvPicPr>
            <p:cNvPr id="79" name="Graphic 78" descr="Completed with solid fill">
              <a:extLst>
                <a:ext uri="{FF2B5EF4-FFF2-40B4-BE49-F238E27FC236}">
                  <a16:creationId xmlns:a16="http://schemas.microsoft.com/office/drawing/2014/main" id="{CF673FD1-188B-ABE6-3CDB-DFB0C501B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5FE5816-D9CC-A0CE-785D-6B21A95CF0ED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Bằng chứng điện tử đầy đủ (non-repudiation)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CC657E4-66F3-0A87-A405-A463ABB1B8C0}"/>
              </a:ext>
            </a:extLst>
          </p:cNvPr>
          <p:cNvGrpSpPr/>
          <p:nvPr/>
        </p:nvGrpSpPr>
        <p:grpSpPr>
          <a:xfrm>
            <a:off x="1912563" y="1682872"/>
            <a:ext cx="3929509" cy="307778"/>
            <a:chOff x="8120959" y="1210678"/>
            <a:chExt cx="3929509" cy="307778"/>
          </a:xfrm>
        </p:grpSpPr>
        <p:pic>
          <p:nvPicPr>
            <p:cNvPr id="82" name="Graphic 81" descr="Completed with solid fill">
              <a:extLst>
                <a:ext uri="{FF2B5EF4-FFF2-40B4-BE49-F238E27FC236}">
                  <a16:creationId xmlns:a16="http://schemas.microsoft.com/office/drawing/2014/main" id="{33C5C4E8-D820-374D-3C4D-ECB283BC8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51EC2A2-8B82-84A0-E064-F8EC7A1C9BF3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Chuẩn hóa tích hợp cho nhiều nghiệp vụ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D3FDFF1-F3CC-2AD9-E041-EADA93604723}"/>
              </a:ext>
            </a:extLst>
          </p:cNvPr>
          <p:cNvGrpSpPr/>
          <p:nvPr/>
        </p:nvGrpSpPr>
        <p:grpSpPr>
          <a:xfrm>
            <a:off x="6682012" y="828719"/>
            <a:ext cx="3929509" cy="307778"/>
            <a:chOff x="8120959" y="1210678"/>
            <a:chExt cx="3929509" cy="307778"/>
          </a:xfrm>
        </p:grpSpPr>
        <p:pic>
          <p:nvPicPr>
            <p:cNvPr id="88" name="Graphic 87" descr="Completed with solid fill">
              <a:extLst>
                <a:ext uri="{FF2B5EF4-FFF2-40B4-BE49-F238E27FC236}">
                  <a16:creationId xmlns:a16="http://schemas.microsoft.com/office/drawing/2014/main" id="{A15BE157-6F43-F8D1-A92D-5F7B83F5E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2B71B63-F690-75F7-53B4-1D88294F0B51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Chi phí đầu tư ban đầu (</a:t>
              </a:r>
              <a:r>
                <a:rPr lang="en-US" sz="1200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HSM</a:t>
              </a:r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, tích hợp).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73F4109-7838-2701-7BFD-D892FC793700}"/>
              </a:ext>
            </a:extLst>
          </p:cNvPr>
          <p:cNvGrpSpPr/>
          <p:nvPr/>
        </p:nvGrpSpPr>
        <p:grpSpPr>
          <a:xfrm>
            <a:off x="6682012" y="1248748"/>
            <a:ext cx="3929509" cy="307778"/>
            <a:chOff x="8120959" y="1210678"/>
            <a:chExt cx="3929509" cy="307778"/>
          </a:xfrm>
        </p:grpSpPr>
        <p:pic>
          <p:nvPicPr>
            <p:cNvPr id="91" name="Graphic 90" descr="Completed with solid fill">
              <a:extLst>
                <a:ext uri="{FF2B5EF4-FFF2-40B4-BE49-F238E27FC236}">
                  <a16:creationId xmlns:a16="http://schemas.microsoft.com/office/drawing/2014/main" id="{C65436A4-5F8E-8793-AC27-7685490D8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BCEE357-242A-42DC-46BD-ED02AD23E85E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Phụ thuộc lộ trình pháp lý và kỹ thuật của </a:t>
              </a:r>
              <a:r>
                <a:rPr lang="en-US" sz="1200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VNeID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F6D2B4C-B07A-A96A-4077-D2A4660427A6}"/>
              </a:ext>
            </a:extLst>
          </p:cNvPr>
          <p:cNvGrpSpPr/>
          <p:nvPr/>
        </p:nvGrpSpPr>
        <p:grpSpPr>
          <a:xfrm>
            <a:off x="6590859" y="4967222"/>
            <a:ext cx="3929509" cy="307778"/>
            <a:chOff x="8282221" y="2917002"/>
            <a:chExt cx="3929509" cy="307778"/>
          </a:xfrm>
        </p:grpSpPr>
        <p:pic>
          <p:nvPicPr>
            <p:cNvPr id="109" name="Graphic 108" descr="Completed with solid fill">
              <a:extLst>
                <a:ext uri="{FF2B5EF4-FFF2-40B4-BE49-F238E27FC236}">
                  <a16:creationId xmlns:a16="http://schemas.microsoft.com/office/drawing/2014/main" id="{ECC3D661-679C-FFAB-D94C-8B0A57291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E0BF033-C2F4-E84C-BADF-86FFEB2274EF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Mở rộng ngân hàng số không chi nhánh.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4A68FB0-445F-58A1-DCE1-F81F1CD6D2B9}"/>
              </a:ext>
            </a:extLst>
          </p:cNvPr>
          <p:cNvGrpSpPr/>
          <p:nvPr/>
        </p:nvGrpSpPr>
        <p:grpSpPr>
          <a:xfrm>
            <a:off x="6590859" y="5363454"/>
            <a:ext cx="3929509" cy="307778"/>
            <a:chOff x="8282221" y="2917002"/>
            <a:chExt cx="3929509" cy="307778"/>
          </a:xfrm>
        </p:grpSpPr>
        <p:pic>
          <p:nvPicPr>
            <p:cNvPr id="113" name="Graphic 112" descr="Completed with solid fill">
              <a:extLst>
                <a:ext uri="{FF2B5EF4-FFF2-40B4-BE49-F238E27FC236}">
                  <a16:creationId xmlns:a16="http://schemas.microsoft.com/office/drawing/2014/main" id="{9183F4C8-DAA2-6C06-7A8C-2C1AB53A3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F7BB322-05EE-7762-0795-4E1BC007E94B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Phát triển dịch vụ Trust Services mới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A475D1-4573-6FB4-D6AD-6427A94856A1}"/>
              </a:ext>
            </a:extLst>
          </p:cNvPr>
          <p:cNvGrpSpPr/>
          <p:nvPr/>
        </p:nvGrpSpPr>
        <p:grpSpPr>
          <a:xfrm>
            <a:off x="6590859" y="5759686"/>
            <a:ext cx="3929509" cy="307778"/>
            <a:chOff x="8282221" y="2917002"/>
            <a:chExt cx="3929509" cy="307778"/>
          </a:xfrm>
        </p:grpSpPr>
        <p:pic>
          <p:nvPicPr>
            <p:cNvPr id="116" name="Graphic 115" descr="Completed with solid fill">
              <a:extLst>
                <a:ext uri="{FF2B5EF4-FFF2-40B4-BE49-F238E27FC236}">
                  <a16:creationId xmlns:a16="http://schemas.microsoft.com/office/drawing/2014/main" id="{13B162E7-74CC-FCED-EAD3-60E6B2AB6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6C15998-07C1-B0B2-0E28-694D12138C61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Thay thế OTP cho giao dịch rủi ro cao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536D495D-177E-4215-F958-9866B440D536}"/>
              </a:ext>
            </a:extLst>
          </p:cNvPr>
          <p:cNvGrpSpPr/>
          <p:nvPr/>
        </p:nvGrpSpPr>
        <p:grpSpPr>
          <a:xfrm>
            <a:off x="1865794" y="5009602"/>
            <a:ext cx="3929509" cy="307778"/>
            <a:chOff x="8282221" y="2917002"/>
            <a:chExt cx="3929509" cy="307778"/>
          </a:xfrm>
        </p:grpSpPr>
        <p:pic>
          <p:nvPicPr>
            <p:cNvPr id="134" name="Graphic 133" descr="Completed with solid fill">
              <a:extLst>
                <a:ext uri="{FF2B5EF4-FFF2-40B4-BE49-F238E27FC236}">
                  <a16:creationId xmlns:a16="http://schemas.microsoft.com/office/drawing/2014/main" id="{69D03E8F-50A0-DB98-7F9C-7C5DE358E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037552A-450D-D3AF-B482-253E9D1D05B5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Thay đổi quy định pháp lý.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692B2B1-101A-D4C3-EFE9-D55A0A73198B}"/>
              </a:ext>
            </a:extLst>
          </p:cNvPr>
          <p:cNvGrpSpPr/>
          <p:nvPr/>
        </p:nvGrpSpPr>
        <p:grpSpPr>
          <a:xfrm>
            <a:off x="1865794" y="5396556"/>
            <a:ext cx="3929509" cy="307778"/>
            <a:chOff x="8282221" y="2917002"/>
            <a:chExt cx="3929509" cy="307778"/>
          </a:xfrm>
        </p:grpSpPr>
        <p:pic>
          <p:nvPicPr>
            <p:cNvPr id="137" name="Graphic 136" descr="Completed with solid fill">
              <a:extLst>
                <a:ext uri="{FF2B5EF4-FFF2-40B4-BE49-F238E27FC236}">
                  <a16:creationId xmlns:a16="http://schemas.microsoft.com/office/drawing/2014/main" id="{C8D80572-95D2-D2BD-E9B2-63064C6C9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6B9ED71-C2A9-05E0-F433-ECF3831AF7E8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Rủi ro triển khai nếu quản trị thay đổi không tốt.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4E635FB-1495-D5C4-4BFA-DA5B88E6E55A}"/>
              </a:ext>
            </a:extLst>
          </p:cNvPr>
          <p:cNvGrpSpPr/>
          <p:nvPr/>
        </p:nvGrpSpPr>
        <p:grpSpPr>
          <a:xfrm>
            <a:off x="1888639" y="5783510"/>
            <a:ext cx="3929509" cy="307778"/>
            <a:chOff x="8282221" y="2917002"/>
            <a:chExt cx="3929509" cy="307778"/>
          </a:xfrm>
        </p:grpSpPr>
        <p:pic>
          <p:nvPicPr>
            <p:cNvPr id="140" name="Graphic 139" descr="Completed with solid fill">
              <a:extLst>
                <a:ext uri="{FF2B5EF4-FFF2-40B4-BE49-F238E27FC236}">
                  <a16:creationId xmlns:a16="http://schemas.microsoft.com/office/drawing/2014/main" id="{94A2561A-E268-4C30-7703-8A22FA862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60B6F3AE-0703-B5AE-A8AF-EA948DDB437E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Cạnh tranh từ các nền tảng ký số khác.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7162F6-60FF-C300-37C2-11894A7E3CAB}"/>
              </a:ext>
            </a:extLst>
          </p:cNvPr>
          <p:cNvGrpSpPr/>
          <p:nvPr/>
        </p:nvGrpSpPr>
        <p:grpSpPr>
          <a:xfrm>
            <a:off x="3512018" y="2400635"/>
            <a:ext cx="5235797" cy="1766468"/>
            <a:chOff x="-64851" y="989960"/>
            <a:chExt cx="5235797" cy="17664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9B54415-75D9-4E2C-B17F-739B707D7A8E}"/>
                </a:ext>
              </a:extLst>
            </p:cNvPr>
            <p:cNvSpPr txBox="1"/>
            <p:nvPr/>
          </p:nvSpPr>
          <p:spPr>
            <a:xfrm rot="20700678">
              <a:off x="-64851" y="1125212"/>
              <a:ext cx="1003801" cy="1631216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10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R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267CC6-CADE-3AA2-E836-4477F69FDCF1}"/>
                </a:ext>
              </a:extLst>
            </p:cNvPr>
            <p:cNvSpPr txBox="1"/>
            <p:nvPr/>
          </p:nvSpPr>
          <p:spPr>
            <a:xfrm>
              <a:off x="934034" y="989960"/>
              <a:ext cx="973343" cy="1631216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10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F26F151-97DE-34CD-AE6E-F497C249C9A3}"/>
                </a:ext>
              </a:extLst>
            </p:cNvPr>
            <p:cNvSpPr txBox="1"/>
            <p:nvPr/>
          </p:nvSpPr>
          <p:spPr>
            <a:xfrm rot="480944">
              <a:off x="1978189" y="1005415"/>
              <a:ext cx="1090363" cy="1631216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10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H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16CB2AA-3618-45BF-0C96-029426F0A606}"/>
                </a:ext>
              </a:extLst>
            </p:cNvPr>
            <p:cNvSpPr txBox="1"/>
            <p:nvPr/>
          </p:nvSpPr>
          <p:spPr>
            <a:xfrm rot="21316635">
              <a:off x="3086834" y="1044744"/>
              <a:ext cx="1029449" cy="1631216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10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U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FCEBAE4-B150-F5DE-C149-0A726B14C32F}"/>
                </a:ext>
              </a:extLst>
            </p:cNvPr>
            <p:cNvSpPr txBox="1"/>
            <p:nvPr/>
          </p:nvSpPr>
          <p:spPr>
            <a:xfrm rot="633658">
              <a:off x="4167145" y="1098778"/>
              <a:ext cx="1003801" cy="1631216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10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031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147F5-7C36-1589-92E6-208DDAD8F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FD63F50-997B-F07C-93E4-B7137D7F26E4}"/>
              </a:ext>
            </a:extLst>
          </p:cNvPr>
          <p:cNvGrpSpPr/>
          <p:nvPr/>
        </p:nvGrpSpPr>
        <p:grpSpPr>
          <a:xfrm>
            <a:off x="7753456" y="-154709"/>
            <a:ext cx="4754461" cy="7906327"/>
            <a:chOff x="7753456" y="-154709"/>
            <a:chExt cx="4754461" cy="790632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040924D-5156-37AC-2D0A-8F1F0D632FA8}"/>
                </a:ext>
              </a:extLst>
            </p:cNvPr>
            <p:cNvSpPr/>
            <p:nvPr/>
          </p:nvSpPr>
          <p:spPr>
            <a:xfrm>
              <a:off x="8986981" y="-154709"/>
              <a:ext cx="3520936" cy="7906327"/>
            </a:xfrm>
            <a:custGeom>
              <a:avLst/>
              <a:gdLst>
                <a:gd name="connsiteX0" fmla="*/ 4031673 w 4031673"/>
                <a:gd name="connsiteY0" fmla="*/ 0 h 8063346"/>
                <a:gd name="connsiteX1" fmla="*/ 4031673 w 4031673"/>
                <a:gd name="connsiteY1" fmla="*/ 8063346 h 8063346"/>
                <a:gd name="connsiteX2" fmla="*/ 0 w 4031673"/>
                <a:gd name="connsiteY2" fmla="*/ 4031673 h 8063346"/>
                <a:gd name="connsiteX3" fmla="*/ 4031673 w 4031673"/>
                <a:gd name="connsiteY3" fmla="*/ 0 h 806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31673" h="8063346">
                  <a:moveTo>
                    <a:pt x="4031673" y="0"/>
                  </a:moveTo>
                  <a:lnTo>
                    <a:pt x="4031673" y="8063346"/>
                  </a:lnTo>
                  <a:cubicBezTo>
                    <a:pt x="1805041" y="8063346"/>
                    <a:pt x="0" y="6258305"/>
                    <a:pt x="0" y="4031673"/>
                  </a:cubicBezTo>
                  <a:cubicBezTo>
                    <a:pt x="0" y="1805041"/>
                    <a:pt x="1805041" y="0"/>
                    <a:pt x="4031673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8A10308-D72E-F636-B035-EF173DEB55CB}"/>
                </a:ext>
              </a:extLst>
            </p:cNvPr>
            <p:cNvSpPr/>
            <p:nvPr/>
          </p:nvSpPr>
          <p:spPr>
            <a:xfrm>
              <a:off x="7753456" y="971985"/>
              <a:ext cx="3520938" cy="53432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4417598-3065-B4C0-EB91-F5897EA45A68}"/>
                </a:ext>
              </a:extLst>
            </p:cNvPr>
            <p:cNvSpPr/>
            <p:nvPr/>
          </p:nvSpPr>
          <p:spPr>
            <a:xfrm>
              <a:off x="7977128" y="1055113"/>
              <a:ext cx="3073593" cy="5260110"/>
            </a:xfrm>
            <a:prstGeom prst="roundRect">
              <a:avLst>
                <a:gd name="adj" fmla="val 50000"/>
              </a:avLst>
            </a:prstGeom>
            <a:blipFill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4AE0290-A378-F52B-1D60-B495E13A2952}"/>
                </a:ext>
              </a:extLst>
            </p:cNvPr>
            <p:cNvSpPr/>
            <p:nvPr/>
          </p:nvSpPr>
          <p:spPr>
            <a:xfrm>
              <a:off x="8854583" y="2181949"/>
              <a:ext cx="1590537" cy="2715491"/>
            </a:xfrm>
            <a:prstGeom prst="roundRect">
              <a:avLst>
                <a:gd name="adj" fmla="val 50000"/>
              </a:avLst>
            </a:prstGeom>
            <a:solidFill>
              <a:srgbClr val="0070C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04934AD-5F65-86A3-DABE-95E0CADA5C15}"/>
                </a:ext>
              </a:extLst>
            </p:cNvPr>
            <p:cNvSpPr txBox="1"/>
            <p:nvPr/>
          </p:nvSpPr>
          <p:spPr>
            <a:xfrm>
              <a:off x="9326578" y="3135772"/>
              <a:ext cx="6465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5</a:t>
              </a:r>
              <a:endParaRPr lang="vi-VN" sz="6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EEF70A5-E99A-9DB2-EBCA-D8A9EE682132}"/>
              </a:ext>
            </a:extLst>
          </p:cNvPr>
          <p:cNvGrpSpPr/>
          <p:nvPr/>
        </p:nvGrpSpPr>
        <p:grpSpPr>
          <a:xfrm>
            <a:off x="541244" y="894591"/>
            <a:ext cx="7616118" cy="1145461"/>
            <a:chOff x="3633773" y="267778"/>
            <a:chExt cx="7616118" cy="114546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A31BD97-A72E-1158-16A4-EB52DBD2C5D5}"/>
                </a:ext>
              </a:extLst>
            </p:cNvPr>
            <p:cNvSpPr txBox="1"/>
            <p:nvPr/>
          </p:nvSpPr>
          <p:spPr>
            <a:xfrm>
              <a:off x="3949049" y="267778"/>
              <a:ext cx="73008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000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TỔNG QUAN</a:t>
              </a:r>
            </a:p>
            <a:p>
              <a:pPr algn="just"/>
              <a:r>
                <a:rPr lang="en-US" sz="3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MÔ HÌNH KINH DOANH</a:t>
              </a:r>
              <a:endParaRPr lang="vi-VN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5C08B78-D5A0-BF2E-43A3-E5B1AC5FD6D5}"/>
                </a:ext>
              </a:extLst>
            </p:cNvPr>
            <p:cNvGrpSpPr/>
            <p:nvPr/>
          </p:nvGrpSpPr>
          <p:grpSpPr>
            <a:xfrm>
              <a:off x="3633773" y="1319330"/>
              <a:ext cx="7322878" cy="93909"/>
              <a:chOff x="4404368" y="1337114"/>
              <a:chExt cx="7322878" cy="93909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140A254-34B2-C066-0F40-377CB7175045}"/>
                  </a:ext>
                </a:extLst>
              </p:cNvPr>
              <p:cNvCxnSpPr>
                <a:cxnSpLocks/>
                <a:endCxn id="14" idx="6"/>
              </p:cNvCxnSpPr>
              <p:nvPr/>
            </p:nvCxnSpPr>
            <p:spPr>
              <a:xfrm flipV="1">
                <a:off x="4463045" y="1384069"/>
                <a:ext cx="7264201" cy="0"/>
              </a:xfrm>
              <a:prstGeom prst="line">
                <a:avLst/>
              </a:prstGeom>
              <a:ln w="2857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283F1A4-3014-B900-EAA9-B6C6D8F80E24}"/>
                  </a:ext>
                </a:extLst>
              </p:cNvPr>
              <p:cNvGrpSpPr/>
              <p:nvPr/>
            </p:nvGrpSpPr>
            <p:grpSpPr>
              <a:xfrm>
                <a:off x="4404368" y="1337114"/>
                <a:ext cx="7322878" cy="93909"/>
                <a:chOff x="4404368" y="1337114"/>
                <a:chExt cx="7322878" cy="93909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BF3222CA-E591-DA69-97FC-E42C36727F0E}"/>
                    </a:ext>
                  </a:extLst>
                </p:cNvPr>
                <p:cNvSpPr/>
                <p:nvPr/>
              </p:nvSpPr>
              <p:spPr>
                <a:xfrm>
                  <a:off x="4404368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C3F7C865-ADCD-1802-2567-73FC055CB1AE}"/>
                    </a:ext>
                  </a:extLst>
                </p:cNvPr>
                <p:cNvSpPr/>
                <p:nvPr/>
              </p:nvSpPr>
              <p:spPr>
                <a:xfrm>
                  <a:off x="11633337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 dirty="0"/>
                </a:p>
              </p:txBody>
            </p:sp>
          </p:grp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1280379-EB07-67CE-FAB8-7FEDBAB7F19C}"/>
              </a:ext>
            </a:extLst>
          </p:cNvPr>
          <p:cNvGrpSpPr/>
          <p:nvPr/>
        </p:nvGrpSpPr>
        <p:grpSpPr>
          <a:xfrm>
            <a:off x="541244" y="2512746"/>
            <a:ext cx="6614990" cy="784830"/>
            <a:chOff x="541244" y="1987648"/>
            <a:chExt cx="6614990" cy="78483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3F1BCCF-8E03-3EB0-4FAB-15CDE092AA8D}"/>
                </a:ext>
              </a:extLst>
            </p:cNvPr>
            <p:cNvSpPr/>
            <p:nvPr/>
          </p:nvSpPr>
          <p:spPr>
            <a:xfrm>
              <a:off x="925983" y="1987648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510C61-7745-61B4-9A39-A5F5C709C726}"/>
                </a:ext>
              </a:extLst>
            </p:cNvPr>
            <p:cNvSpPr txBox="1"/>
            <p:nvPr/>
          </p:nvSpPr>
          <p:spPr>
            <a:xfrm>
              <a:off x="1440498" y="2187720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GIAI ĐOẠN 1: THÂM NHẬP THỊ TRƯỜNG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D746FDA-FA5D-FEAA-BDB5-1D58E62CB45E}"/>
                </a:ext>
              </a:extLst>
            </p:cNvPr>
            <p:cNvGrpSpPr/>
            <p:nvPr/>
          </p:nvGrpSpPr>
          <p:grpSpPr>
            <a:xfrm>
              <a:off x="541244" y="1987648"/>
              <a:ext cx="769481" cy="784830"/>
              <a:chOff x="541244" y="1987648"/>
              <a:chExt cx="769481" cy="784830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EEE7FB4A-F1DC-A2F8-A215-D6AA482AA30B}"/>
                  </a:ext>
                </a:extLst>
              </p:cNvPr>
              <p:cNvSpPr/>
              <p:nvPr/>
            </p:nvSpPr>
            <p:spPr>
              <a:xfrm>
                <a:off x="541244" y="1995323"/>
                <a:ext cx="769481" cy="769481"/>
              </a:xfrm>
              <a:prstGeom prst="roundRect">
                <a:avLst/>
              </a:prstGeom>
              <a:solidFill>
                <a:srgbClr val="005EA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62613CB-3246-E1C0-F478-A2C36B625684}"/>
                  </a:ext>
                </a:extLst>
              </p:cNvPr>
              <p:cNvSpPr txBox="1"/>
              <p:nvPr/>
            </p:nvSpPr>
            <p:spPr>
              <a:xfrm>
                <a:off x="635142" y="1987648"/>
                <a:ext cx="581684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1</a:t>
                </a:r>
                <a:endParaRPr lang="vi-VN" sz="4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4EA7D24-D5C3-06DE-5F83-B26D770ABB2B}"/>
              </a:ext>
            </a:extLst>
          </p:cNvPr>
          <p:cNvGrpSpPr/>
          <p:nvPr/>
        </p:nvGrpSpPr>
        <p:grpSpPr>
          <a:xfrm>
            <a:off x="541244" y="3670586"/>
            <a:ext cx="6614990" cy="784830"/>
            <a:chOff x="541244" y="3145488"/>
            <a:chExt cx="6614990" cy="78483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5D126D9-FFF5-A48C-D1EE-195320831334}"/>
                </a:ext>
              </a:extLst>
            </p:cNvPr>
            <p:cNvSpPr/>
            <p:nvPr/>
          </p:nvSpPr>
          <p:spPr>
            <a:xfrm>
              <a:off x="925983" y="3145493"/>
              <a:ext cx="6230251" cy="76947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655C8672-7CEF-A6C1-1419-AB858CC1E168}"/>
                </a:ext>
              </a:extLst>
            </p:cNvPr>
            <p:cNvSpPr/>
            <p:nvPr/>
          </p:nvSpPr>
          <p:spPr>
            <a:xfrm>
              <a:off x="541244" y="3145493"/>
              <a:ext cx="769481" cy="769481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93C76FA-9FFC-4CCB-C0FE-E50AD97DFF45}"/>
                </a:ext>
              </a:extLst>
            </p:cNvPr>
            <p:cNvSpPr txBox="1"/>
            <p:nvPr/>
          </p:nvSpPr>
          <p:spPr>
            <a:xfrm>
              <a:off x="1440498" y="3345565"/>
              <a:ext cx="57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GIAI ĐOẠN 2: MỞ RỘNG THỊ TRƯỜNG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96CBC53-0349-A06D-9E84-51E38204D9D4}"/>
                </a:ext>
              </a:extLst>
            </p:cNvPr>
            <p:cNvSpPr txBox="1"/>
            <p:nvPr/>
          </p:nvSpPr>
          <p:spPr>
            <a:xfrm>
              <a:off x="635141" y="3145488"/>
              <a:ext cx="58168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2</a:t>
              </a:r>
              <a:endParaRPr lang="vi-VN" sz="45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2F2D5B7-880D-092F-DB06-4F81A5F909C3}"/>
              </a:ext>
            </a:extLst>
          </p:cNvPr>
          <p:cNvGrpSpPr/>
          <p:nvPr/>
        </p:nvGrpSpPr>
        <p:grpSpPr>
          <a:xfrm>
            <a:off x="541244" y="4813084"/>
            <a:ext cx="7435884" cy="784830"/>
            <a:chOff x="541244" y="4287986"/>
            <a:chExt cx="7435884" cy="784830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BDDC5E8-207E-DD39-4911-B020A34B722C}"/>
                </a:ext>
              </a:extLst>
            </p:cNvPr>
            <p:cNvGrpSpPr/>
            <p:nvPr/>
          </p:nvGrpSpPr>
          <p:grpSpPr>
            <a:xfrm>
              <a:off x="541244" y="4287986"/>
              <a:ext cx="6614990" cy="784830"/>
              <a:chOff x="541244" y="4287986"/>
              <a:chExt cx="6614990" cy="784830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0847366C-6B1E-2BFA-E6A0-C1638F534C90}"/>
                  </a:ext>
                </a:extLst>
              </p:cNvPr>
              <p:cNvSpPr/>
              <p:nvPr/>
            </p:nvSpPr>
            <p:spPr>
              <a:xfrm>
                <a:off x="925983" y="4303338"/>
                <a:ext cx="6230251" cy="769476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12000"/>
                    </a:schemeClr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B5C93453-F988-14C5-FA99-6C9F1A1252D9}"/>
                  </a:ext>
                </a:extLst>
              </p:cNvPr>
              <p:cNvGrpSpPr/>
              <p:nvPr/>
            </p:nvGrpSpPr>
            <p:grpSpPr>
              <a:xfrm>
                <a:off x="541244" y="4287986"/>
                <a:ext cx="769481" cy="784830"/>
                <a:chOff x="541244" y="4287986"/>
                <a:chExt cx="769481" cy="784830"/>
              </a:xfrm>
            </p:grpSpPr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737E0522-AF19-3F92-139E-9D0813699965}"/>
                    </a:ext>
                  </a:extLst>
                </p:cNvPr>
                <p:cNvSpPr/>
                <p:nvPr/>
              </p:nvSpPr>
              <p:spPr>
                <a:xfrm>
                  <a:off x="541244" y="4295661"/>
                  <a:ext cx="769481" cy="769481"/>
                </a:xfrm>
                <a:prstGeom prst="roundRect">
                  <a:avLst/>
                </a:prstGeom>
                <a:solidFill>
                  <a:srgbClr val="005EA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15744B58-D487-E98D-06E1-100605270668}"/>
                    </a:ext>
                  </a:extLst>
                </p:cNvPr>
                <p:cNvSpPr txBox="1"/>
                <p:nvPr/>
              </p:nvSpPr>
              <p:spPr>
                <a:xfrm>
                  <a:off x="635142" y="4287986"/>
                  <a:ext cx="581684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3</a:t>
                  </a:r>
                  <a:endParaRPr lang="vi-VN" sz="4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D1D97E-AB7A-7E7E-5289-62F4C28ABADE}"/>
                </a:ext>
              </a:extLst>
            </p:cNvPr>
            <p:cNvSpPr txBox="1"/>
            <p:nvPr/>
          </p:nvSpPr>
          <p:spPr>
            <a:xfrm>
              <a:off x="1440497" y="4503410"/>
              <a:ext cx="6536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rgbClr val="005EA9"/>
                  </a:solidFill>
                  <a:latin typeface="Roboto" pitchFamily="2" charset="0"/>
                  <a:ea typeface="Roboto" pitchFamily="2" charset="0"/>
                </a:rPr>
                <a:t>GIAI ĐOẠN 3: NỀN TẢNG QUỐC GIA &amp; HỆ SINH THÁI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4647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0167A795-21E8-2685-2CC1-E36510AD580A}"/>
              </a:ext>
            </a:extLst>
          </p:cNvPr>
          <p:cNvSpPr/>
          <p:nvPr/>
        </p:nvSpPr>
        <p:spPr>
          <a:xfrm>
            <a:off x="9788416" y="3073760"/>
            <a:ext cx="2191975" cy="26832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5B527FB-F647-B441-093A-38B5ECFA1130}"/>
              </a:ext>
            </a:extLst>
          </p:cNvPr>
          <p:cNvSpPr/>
          <p:nvPr/>
        </p:nvSpPr>
        <p:spPr>
          <a:xfrm>
            <a:off x="7384240" y="3094416"/>
            <a:ext cx="2191975" cy="26625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F572222-E53C-6BC6-DAF3-601AB8410A4A}"/>
              </a:ext>
            </a:extLst>
          </p:cNvPr>
          <p:cNvSpPr/>
          <p:nvPr/>
        </p:nvSpPr>
        <p:spPr>
          <a:xfrm>
            <a:off x="4990038" y="3073760"/>
            <a:ext cx="2191975" cy="26832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8711408-4A35-E86F-4AE0-106CC8CE9394}"/>
              </a:ext>
            </a:extLst>
          </p:cNvPr>
          <p:cNvSpPr/>
          <p:nvPr/>
        </p:nvSpPr>
        <p:spPr>
          <a:xfrm>
            <a:off x="2575889" y="3073760"/>
            <a:ext cx="2191975" cy="26832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47268C-5BA6-8120-236C-2770E262C107}"/>
              </a:ext>
            </a:extLst>
          </p:cNvPr>
          <p:cNvSpPr/>
          <p:nvPr/>
        </p:nvSpPr>
        <p:spPr>
          <a:xfrm>
            <a:off x="171713" y="3073760"/>
            <a:ext cx="2191975" cy="26832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B2580E9-3CDD-C084-1B84-F6E1ECD00CE0}"/>
              </a:ext>
            </a:extLst>
          </p:cNvPr>
          <p:cNvSpPr/>
          <p:nvPr/>
        </p:nvSpPr>
        <p:spPr>
          <a:xfrm rot="10800000" flipH="1">
            <a:off x="0" y="-1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blipFill dpi="0" rotWithShape="1">
            <a:blip r:embed="rId2">
              <a:alphaModFix amt="4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2FF7062-B6AB-2436-D452-7264375284D0}"/>
              </a:ext>
            </a:extLst>
          </p:cNvPr>
          <p:cNvSpPr/>
          <p:nvPr/>
        </p:nvSpPr>
        <p:spPr>
          <a:xfrm rot="10800000">
            <a:off x="0" y="0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solidFill>
            <a:srgbClr val="0070C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A69C37-5E15-C8F3-2F9A-16A5BEF02911}"/>
              </a:ext>
            </a:extLst>
          </p:cNvPr>
          <p:cNvSpPr txBox="1"/>
          <p:nvPr/>
        </p:nvSpPr>
        <p:spPr>
          <a:xfrm>
            <a:off x="2535194" y="257111"/>
            <a:ext cx="7121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GIAI ĐOẠN 1: THÂM NHẬP THỊ TRƯỜNG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(0 – 12 THÁNG)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C3E0ADB-A37B-BA81-49A2-18BD7B7274A9}"/>
              </a:ext>
            </a:extLst>
          </p:cNvPr>
          <p:cNvGrpSpPr/>
          <p:nvPr/>
        </p:nvGrpSpPr>
        <p:grpSpPr>
          <a:xfrm>
            <a:off x="2461399" y="2184500"/>
            <a:ext cx="7730738" cy="276999"/>
            <a:chOff x="413053" y="2226237"/>
            <a:chExt cx="7730738" cy="27699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6C7E84A-89DB-3E4E-0AD3-7EAE304984A4}"/>
                </a:ext>
              </a:extLst>
            </p:cNvPr>
            <p:cNvGrpSpPr/>
            <p:nvPr/>
          </p:nvGrpSpPr>
          <p:grpSpPr>
            <a:xfrm>
              <a:off x="413053" y="2226237"/>
              <a:ext cx="2043820" cy="276999"/>
              <a:chOff x="413053" y="2353436"/>
              <a:chExt cx="2043820" cy="27699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5130980-5F74-1779-9348-1E2EA238A88D}"/>
                  </a:ext>
                </a:extLst>
              </p:cNvPr>
              <p:cNvSpPr txBox="1"/>
              <p:nvPr/>
            </p:nvSpPr>
            <p:spPr>
              <a:xfrm>
                <a:off x="582960" y="2353436"/>
                <a:ext cx="18739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Chứng minh giá trị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7CACF13-BF24-86AE-0758-F54444EE747B}"/>
                  </a:ext>
                </a:extLst>
              </p:cNvPr>
              <p:cNvSpPr/>
              <p:nvPr/>
            </p:nvSpPr>
            <p:spPr>
              <a:xfrm>
                <a:off x="413053" y="24651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8BC8705-BAB0-7AEF-6D2F-59977A9A09D3}"/>
                </a:ext>
              </a:extLst>
            </p:cNvPr>
            <p:cNvGrpSpPr/>
            <p:nvPr/>
          </p:nvGrpSpPr>
          <p:grpSpPr>
            <a:xfrm>
              <a:off x="2384462" y="2226237"/>
              <a:ext cx="2450221" cy="276999"/>
              <a:chOff x="413053" y="2353436"/>
              <a:chExt cx="2450221" cy="27699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4ADA8DD-0A57-83CF-E0A2-A0A9D74C39A0}"/>
                  </a:ext>
                </a:extLst>
              </p:cNvPr>
              <p:cNvSpPr txBox="1"/>
              <p:nvPr/>
            </p:nvSpPr>
            <p:spPr>
              <a:xfrm>
                <a:off x="582960" y="2353436"/>
                <a:ext cx="22803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Vào được hệ thống ngân hàng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53E3C394-A829-7660-365D-4D8521AAE16D}"/>
                  </a:ext>
                </a:extLst>
              </p:cNvPr>
              <p:cNvSpPr/>
              <p:nvPr/>
            </p:nvSpPr>
            <p:spPr>
              <a:xfrm>
                <a:off x="413053" y="24651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EB306E8-C1F1-700B-A829-9FAD30BACD66}"/>
                </a:ext>
              </a:extLst>
            </p:cNvPr>
            <p:cNvGrpSpPr/>
            <p:nvPr/>
          </p:nvGrpSpPr>
          <p:grpSpPr>
            <a:xfrm>
              <a:off x="5165989" y="2226237"/>
              <a:ext cx="2977802" cy="276999"/>
              <a:chOff x="816771" y="2353436"/>
              <a:chExt cx="2977802" cy="27699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8E17EB3-080C-1C19-29FC-44546B4DC9BF}"/>
                  </a:ext>
                </a:extLst>
              </p:cNvPr>
              <p:cNvSpPr txBox="1"/>
              <p:nvPr/>
            </p:nvSpPr>
            <p:spPr>
              <a:xfrm>
                <a:off x="986678" y="2353436"/>
                <a:ext cx="28078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Tạo use case “không thể phủ nhận”</a:t>
                </a:r>
                <a:endPara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7956269-AF61-253E-7951-ADE6CC432BD2}"/>
                  </a:ext>
                </a:extLst>
              </p:cNvPr>
              <p:cNvSpPr/>
              <p:nvPr/>
            </p:nvSpPr>
            <p:spPr>
              <a:xfrm>
                <a:off x="816771" y="24651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ED77350-55E3-5B61-CC03-A05AFE213E15}"/>
              </a:ext>
            </a:extLst>
          </p:cNvPr>
          <p:cNvGrpSpPr/>
          <p:nvPr/>
        </p:nvGrpSpPr>
        <p:grpSpPr>
          <a:xfrm>
            <a:off x="5563891" y="1222355"/>
            <a:ext cx="769481" cy="769481"/>
            <a:chOff x="1102056" y="1489006"/>
            <a:chExt cx="769481" cy="76948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311E6AB-0233-F9C0-8A4B-E64EBF2CB092}"/>
                </a:ext>
              </a:extLst>
            </p:cNvPr>
            <p:cNvSpPr/>
            <p:nvPr/>
          </p:nvSpPr>
          <p:spPr>
            <a:xfrm>
              <a:off x="1102056" y="1489006"/>
              <a:ext cx="769481" cy="769481"/>
            </a:xfrm>
            <a:prstGeom prst="roundRect">
              <a:avLst/>
            </a:prstGeom>
            <a:solidFill>
              <a:srgbClr val="005E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9" name="Graphic 18" descr="Bullseye with solid fill">
              <a:extLst>
                <a:ext uri="{FF2B5EF4-FFF2-40B4-BE49-F238E27FC236}">
                  <a16:creationId xmlns:a16="http://schemas.microsoft.com/office/drawing/2014/main" id="{74766F14-F094-9916-FFA1-0DF2146AB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97005" y="1583955"/>
              <a:ext cx="579582" cy="579582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E4DB810-EBED-D11E-FCF7-27B521620461}"/>
              </a:ext>
            </a:extLst>
          </p:cNvPr>
          <p:cNvGrpSpPr/>
          <p:nvPr/>
        </p:nvGrpSpPr>
        <p:grpSpPr>
          <a:xfrm>
            <a:off x="171714" y="2841115"/>
            <a:ext cx="2211921" cy="397163"/>
            <a:chOff x="323272" y="2909455"/>
            <a:chExt cx="2211921" cy="397163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2D302771-8D47-6900-1692-E68BD9BC43CF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D4C9D88-7368-A565-CEB8-2F677898ACAC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KHÁCH HÀNG MỤC TIÊU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D1510B-5731-0655-9554-AF769F5A070C}"/>
              </a:ext>
            </a:extLst>
          </p:cNvPr>
          <p:cNvGrpSpPr/>
          <p:nvPr/>
        </p:nvGrpSpPr>
        <p:grpSpPr>
          <a:xfrm>
            <a:off x="2575890" y="2841115"/>
            <a:ext cx="2211921" cy="397163"/>
            <a:chOff x="323272" y="2909455"/>
            <a:chExt cx="2211921" cy="397163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3F7DE4D2-1597-4F86-35CB-EAC85D013900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20EF7A3-5E98-9FF0-1BAA-67798DAF70B7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SẢN PHẨM BÁN RA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FF5F2C-AB9D-95BB-565A-76818FD98178}"/>
              </a:ext>
            </a:extLst>
          </p:cNvPr>
          <p:cNvGrpSpPr/>
          <p:nvPr/>
        </p:nvGrpSpPr>
        <p:grpSpPr>
          <a:xfrm>
            <a:off x="4980066" y="2841115"/>
            <a:ext cx="2211921" cy="397163"/>
            <a:chOff x="323272" y="2909455"/>
            <a:chExt cx="2211921" cy="39716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2607FC87-CC8B-8400-3DF4-D1E3BBD3BAF0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43BBB19-F916-6DCD-5600-E46E8AC1637D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MÔ HÌNH DOANH THU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0956E34-4A33-71F5-9DB2-4DF396AB9B41}"/>
              </a:ext>
            </a:extLst>
          </p:cNvPr>
          <p:cNvGrpSpPr/>
          <p:nvPr/>
        </p:nvGrpSpPr>
        <p:grpSpPr>
          <a:xfrm>
            <a:off x="7384242" y="2841115"/>
            <a:ext cx="2211921" cy="397163"/>
            <a:chOff x="323272" y="2909455"/>
            <a:chExt cx="2211921" cy="397163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AC0C33FD-25DA-A5E2-3F14-A5F658166333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33F15F-BB31-CC1B-451A-454351952665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LỢI ÍCH NGÂN HÀNG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585BA7D-4548-C16C-C692-8BCBF0376B94}"/>
              </a:ext>
            </a:extLst>
          </p:cNvPr>
          <p:cNvGrpSpPr/>
          <p:nvPr/>
        </p:nvGrpSpPr>
        <p:grpSpPr>
          <a:xfrm>
            <a:off x="9788419" y="2841115"/>
            <a:ext cx="2211921" cy="397163"/>
            <a:chOff x="323272" y="2909455"/>
            <a:chExt cx="2211921" cy="397163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730097F3-222D-F99D-85F9-AFC344735BEE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2EB6A6-1003-65EB-2D3F-AA9B7E90D0EA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KPI GIAI ĐOẠN 1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1CE7B57-2343-64D3-30B0-2095C3907A6A}"/>
              </a:ext>
            </a:extLst>
          </p:cNvPr>
          <p:cNvGrpSpPr/>
          <p:nvPr/>
        </p:nvGrpSpPr>
        <p:grpSpPr>
          <a:xfrm>
            <a:off x="336028" y="3360209"/>
            <a:ext cx="2043820" cy="646331"/>
            <a:chOff x="336028" y="3410841"/>
            <a:chExt cx="2043820" cy="64633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7F945A0-5813-6CC0-09B2-A031F898C7C0}"/>
                </a:ext>
              </a:extLst>
            </p:cNvPr>
            <p:cNvSpPr txBox="1"/>
            <p:nvPr/>
          </p:nvSpPr>
          <p:spPr>
            <a:xfrm>
              <a:off x="505935" y="3410841"/>
              <a:ext cx="18739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Ngân hàng thương mại: Ngân hàng số, Ngân hàng bán lẻ mạnh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852D2DB-325E-96CB-1A47-B91AE5B26939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7D6CD00-1FC7-1EB4-4A95-68E99569B852}"/>
              </a:ext>
            </a:extLst>
          </p:cNvPr>
          <p:cNvGrpSpPr/>
          <p:nvPr/>
        </p:nvGrpSpPr>
        <p:grpSpPr>
          <a:xfrm>
            <a:off x="339815" y="4086000"/>
            <a:ext cx="2043820" cy="830997"/>
            <a:chOff x="336028" y="3410841"/>
            <a:chExt cx="2043820" cy="83099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2379CC7-39E5-C424-3BFC-ED03C7E73D8A}"/>
                </a:ext>
              </a:extLst>
            </p:cNvPr>
            <p:cNvSpPr txBox="1"/>
            <p:nvPr/>
          </p:nvSpPr>
          <p:spPr>
            <a:xfrm>
              <a:off x="505935" y="3410841"/>
              <a:ext cx="18739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Ưu tiên: Đang số hóa mạnh, Áp lực pháp lý cao (tín dụng, giao dịch online)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8BA6798-E553-4991-3281-82278086E468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CD43409-3527-4069-B805-28D8A52BE3B2}"/>
              </a:ext>
            </a:extLst>
          </p:cNvPr>
          <p:cNvGrpSpPr/>
          <p:nvPr/>
        </p:nvGrpSpPr>
        <p:grpSpPr>
          <a:xfrm>
            <a:off x="2724045" y="3360209"/>
            <a:ext cx="1971819" cy="830997"/>
            <a:chOff x="336028" y="3410841"/>
            <a:chExt cx="1971819" cy="83099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AF115BA-8C60-2D8E-D726-0DF0B16E60D5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Ký số qua VNeID cho: Onboarding, Hợp đồng tín dụng, Giao dịch giá trị cao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F65703A-6CA2-22CA-0BB4-EF1100CE2529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C0BB17C-B306-B63F-2582-9333FC2E5A91}"/>
              </a:ext>
            </a:extLst>
          </p:cNvPr>
          <p:cNvGrpSpPr/>
          <p:nvPr/>
        </p:nvGrpSpPr>
        <p:grpSpPr>
          <a:xfrm>
            <a:off x="2685966" y="4247437"/>
            <a:ext cx="1971819" cy="461665"/>
            <a:chOff x="336028" y="3410841"/>
            <a:chExt cx="1971819" cy="46166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886D025-14EF-983C-BF49-4EC49541E3CA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Triển khai </a:t>
              </a:r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1–2 nghiệp vụ trọng điểm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CED3D7-C8C2-A663-AA40-E6499279C8B1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D89651F-83BC-F42D-6D99-9F8266C82D03}"/>
              </a:ext>
            </a:extLst>
          </p:cNvPr>
          <p:cNvGrpSpPr/>
          <p:nvPr/>
        </p:nvGrpSpPr>
        <p:grpSpPr>
          <a:xfrm>
            <a:off x="5110089" y="3360209"/>
            <a:ext cx="1971819" cy="276999"/>
            <a:chOff x="336028" y="3410841"/>
            <a:chExt cx="1971819" cy="27699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9BCFF19-EEE8-1648-B7A7-B5F27DC77ED7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Phí theo giao dịch ký số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3BB686A-1DD0-BC2C-8202-5AB0C5280901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16E0D78-BA1D-2B75-87A9-1A5ADA49C646}"/>
              </a:ext>
            </a:extLst>
          </p:cNvPr>
          <p:cNvGrpSpPr/>
          <p:nvPr/>
        </p:nvGrpSpPr>
        <p:grpSpPr>
          <a:xfrm>
            <a:off x="5110089" y="3696670"/>
            <a:ext cx="2061949" cy="646331"/>
            <a:chOff x="336028" y="3410841"/>
            <a:chExt cx="2061949" cy="64633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9DB198D-9157-BDF3-84FD-D3AF48DF6F66}"/>
                </a:ext>
              </a:extLst>
            </p:cNvPr>
            <p:cNvSpPr txBox="1"/>
            <p:nvPr/>
          </p:nvSpPr>
          <p:spPr>
            <a:xfrm>
              <a:off x="505934" y="3410841"/>
              <a:ext cx="18920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Có thể: Bundle trong phí dịch vụ ngân hàng, Ngân hàng absorb chi phí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2F7561F-6B4F-ADFF-C364-257121D67921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8A53369-9EDC-C229-F1E4-F2B79CC6CE05}"/>
              </a:ext>
            </a:extLst>
          </p:cNvPr>
          <p:cNvGrpSpPr/>
          <p:nvPr/>
        </p:nvGrpSpPr>
        <p:grpSpPr>
          <a:xfrm>
            <a:off x="5110089" y="4402464"/>
            <a:ext cx="2061949" cy="461665"/>
            <a:chOff x="336028" y="3410841"/>
            <a:chExt cx="2061949" cy="46166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416FBF6-26E1-C605-4C10-12472309D3F2}"/>
                </a:ext>
              </a:extLst>
            </p:cNvPr>
            <p:cNvSpPr txBox="1"/>
            <p:nvPr/>
          </p:nvSpPr>
          <p:spPr>
            <a:xfrm>
              <a:off x="505934" y="3410841"/>
              <a:ext cx="18920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Dễ phê duyệt – không phá cấu trúc giá hiện tại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2D48C728-55F1-6F9C-728B-D957C70A6720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41475BF-CCAA-BD16-94EF-BEFD4C653D74}"/>
              </a:ext>
            </a:extLst>
          </p:cNvPr>
          <p:cNvGrpSpPr/>
          <p:nvPr/>
        </p:nvGrpSpPr>
        <p:grpSpPr>
          <a:xfrm>
            <a:off x="7504292" y="3360209"/>
            <a:ext cx="1971819" cy="276999"/>
            <a:chOff x="336028" y="3410841"/>
            <a:chExt cx="1971819" cy="27699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A0BBDBB-969E-C23D-87C2-9E4298549F67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Giảm rủi ro tranh chấp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D0A30B6-3B51-9DAD-14A5-7D411E3EADC9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0E01290-98BB-AED1-2A6C-C0294EF8200B}"/>
              </a:ext>
            </a:extLst>
          </p:cNvPr>
          <p:cNvGrpSpPr/>
          <p:nvPr/>
        </p:nvGrpSpPr>
        <p:grpSpPr>
          <a:xfrm>
            <a:off x="7504292" y="3692035"/>
            <a:ext cx="1971819" cy="276999"/>
            <a:chOff x="336028" y="3410841"/>
            <a:chExt cx="1971819" cy="27699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D17D7CF-DE59-71C5-4BF1-D262F967F53F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Đủ bằng chứng pháp lý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7660169-2EF4-0335-7B55-64EDD315B181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34B37AB-E425-34BB-FA6D-6A7CBB32FC6F}"/>
              </a:ext>
            </a:extLst>
          </p:cNvPr>
          <p:cNvGrpSpPr/>
          <p:nvPr/>
        </p:nvGrpSpPr>
        <p:grpSpPr>
          <a:xfrm>
            <a:off x="7504292" y="4023861"/>
            <a:ext cx="1971819" cy="276999"/>
            <a:chOff x="336028" y="3410841"/>
            <a:chExt cx="1971819" cy="27699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82B56E4-93B3-3D14-49A6-4C4658033848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Không cần USB Token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4BA65DE-F1D0-0747-DE70-D74656853391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6143EEE-FDFD-A4B7-B987-36ACC14B7D8F}"/>
              </a:ext>
            </a:extLst>
          </p:cNvPr>
          <p:cNvGrpSpPr/>
          <p:nvPr/>
        </p:nvGrpSpPr>
        <p:grpSpPr>
          <a:xfrm>
            <a:off x="7504292" y="4355686"/>
            <a:ext cx="1971819" cy="461665"/>
            <a:chOff x="336028" y="3410841"/>
            <a:chExt cx="1971819" cy="46166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D6A6ED7-2678-6794-0C48-D7100855F041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Không thay đổi trải nghiệm KH nhiều</a:t>
              </a: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A24F2BC6-0116-53C6-E625-68300EC12AF4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25E6D20-5FC9-7A98-DAEE-04B8F2BB3B18}"/>
              </a:ext>
            </a:extLst>
          </p:cNvPr>
          <p:cNvGrpSpPr/>
          <p:nvPr/>
        </p:nvGrpSpPr>
        <p:grpSpPr>
          <a:xfrm>
            <a:off x="9945676" y="3360209"/>
            <a:ext cx="1910296" cy="461665"/>
            <a:chOff x="336028" y="3410841"/>
            <a:chExt cx="1910296" cy="46166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302A374-D95A-B1B3-C34C-4BA351764323}"/>
                </a:ext>
              </a:extLst>
            </p:cNvPr>
            <p:cNvSpPr txBox="1"/>
            <p:nvPr/>
          </p:nvSpPr>
          <p:spPr>
            <a:xfrm>
              <a:off x="505935" y="3410841"/>
              <a:ext cx="174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Số ngân hàng ký hợp đồng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CD63F581-DD55-23CE-0746-C5EC482BB2EA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51F18FB-401A-99E7-1DC4-B58D5835DA46}"/>
              </a:ext>
            </a:extLst>
          </p:cNvPr>
          <p:cNvGrpSpPr/>
          <p:nvPr/>
        </p:nvGrpSpPr>
        <p:grpSpPr>
          <a:xfrm>
            <a:off x="9945676" y="3828502"/>
            <a:ext cx="1971819" cy="461665"/>
            <a:chOff x="336028" y="3410841"/>
            <a:chExt cx="1971819" cy="46166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B6BEC17-07EB-9042-85A4-F1754D8425EB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Số nghiệp vụ triển khai thành công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26EE9B3-EB7C-9940-3CAB-C41AD30A0CDE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EB4806D-E025-45A0-9B82-BC5C3D67574C}"/>
              </a:ext>
            </a:extLst>
          </p:cNvPr>
          <p:cNvGrpSpPr/>
          <p:nvPr/>
        </p:nvGrpSpPr>
        <p:grpSpPr>
          <a:xfrm>
            <a:off x="9945676" y="4296795"/>
            <a:ext cx="1971819" cy="461665"/>
            <a:chOff x="336028" y="3410841"/>
            <a:chExt cx="1971819" cy="46166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AA4C480-14F6-75D4-7804-7BD04333E30D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Số giao dịch ký số/tháng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9C35F3E-4058-52CD-2570-5ACE3752C753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A21C629-895A-772B-8A19-0C6B32235A6D}"/>
              </a:ext>
            </a:extLst>
          </p:cNvPr>
          <p:cNvGrpSpPr/>
          <p:nvPr/>
        </p:nvGrpSpPr>
        <p:grpSpPr>
          <a:xfrm>
            <a:off x="9945676" y="4765088"/>
            <a:ext cx="1971819" cy="461665"/>
            <a:chOff x="336028" y="3410841"/>
            <a:chExt cx="1971819" cy="46166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B189229-9EF4-AD9C-7F26-4D98F70BFB94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Case pháp lý thành công đầu tiên</a:t>
              </a: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57BEB731-7AFD-BF57-D3CE-B65F719C883F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967603337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8B2D9-5BF5-7648-180C-51B84ADD3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93E36D2-885A-4222-52E5-8ABC26B74A8F}"/>
              </a:ext>
            </a:extLst>
          </p:cNvPr>
          <p:cNvSpPr/>
          <p:nvPr/>
        </p:nvSpPr>
        <p:spPr>
          <a:xfrm>
            <a:off x="9788416" y="3073760"/>
            <a:ext cx="2191975" cy="26832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B954B06-0E0B-C66A-0C85-2F4BF90361E2}"/>
              </a:ext>
            </a:extLst>
          </p:cNvPr>
          <p:cNvSpPr/>
          <p:nvPr/>
        </p:nvSpPr>
        <p:spPr>
          <a:xfrm>
            <a:off x="7384240" y="3094416"/>
            <a:ext cx="2191975" cy="266257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E5A9044-7926-8792-42F7-A1C6F65F42CE}"/>
              </a:ext>
            </a:extLst>
          </p:cNvPr>
          <p:cNvSpPr/>
          <p:nvPr/>
        </p:nvSpPr>
        <p:spPr>
          <a:xfrm>
            <a:off x="4990038" y="3073760"/>
            <a:ext cx="2191975" cy="26832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9DF9C93-13C6-7C50-DAC7-EE5C49285581}"/>
              </a:ext>
            </a:extLst>
          </p:cNvPr>
          <p:cNvSpPr/>
          <p:nvPr/>
        </p:nvSpPr>
        <p:spPr>
          <a:xfrm>
            <a:off x="2575889" y="3073760"/>
            <a:ext cx="2191975" cy="26832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51142A5-8D65-98E7-01F4-311C1BA86610}"/>
              </a:ext>
            </a:extLst>
          </p:cNvPr>
          <p:cNvSpPr/>
          <p:nvPr/>
        </p:nvSpPr>
        <p:spPr>
          <a:xfrm>
            <a:off x="171713" y="3073760"/>
            <a:ext cx="2191975" cy="26832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1DD2583-682C-9E8D-3215-9BD2BEE6D266}"/>
              </a:ext>
            </a:extLst>
          </p:cNvPr>
          <p:cNvSpPr/>
          <p:nvPr/>
        </p:nvSpPr>
        <p:spPr>
          <a:xfrm rot="10800000" flipH="1">
            <a:off x="0" y="-1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blipFill dpi="0" rotWithShape="1">
            <a:blip r:embed="rId2">
              <a:alphaModFix amt="4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83BB9B8-8E78-7383-11DC-0EE9AEE550DF}"/>
              </a:ext>
            </a:extLst>
          </p:cNvPr>
          <p:cNvSpPr/>
          <p:nvPr/>
        </p:nvSpPr>
        <p:spPr>
          <a:xfrm rot="10800000">
            <a:off x="0" y="0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solidFill>
            <a:srgbClr val="0070C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0B0BA3-B184-D1B0-2A54-05A9624A255E}"/>
              </a:ext>
            </a:extLst>
          </p:cNvPr>
          <p:cNvSpPr txBox="1"/>
          <p:nvPr/>
        </p:nvSpPr>
        <p:spPr>
          <a:xfrm>
            <a:off x="1328971" y="241266"/>
            <a:ext cx="9656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GIAI ĐOẠN 2: MỞ RỘNG THỊ TRƯỜNG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(12 - 24 THÁNG)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C8EC27-1D44-6196-5697-C60F3BF5426A}"/>
              </a:ext>
            </a:extLst>
          </p:cNvPr>
          <p:cNvGrpSpPr/>
          <p:nvPr/>
        </p:nvGrpSpPr>
        <p:grpSpPr>
          <a:xfrm>
            <a:off x="2172439" y="2174338"/>
            <a:ext cx="8321866" cy="276999"/>
            <a:chOff x="-178075" y="2226237"/>
            <a:chExt cx="8321866" cy="27699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00076C3-B1B8-1AFC-EFD1-480F914C33F9}"/>
                </a:ext>
              </a:extLst>
            </p:cNvPr>
            <p:cNvGrpSpPr/>
            <p:nvPr/>
          </p:nvGrpSpPr>
          <p:grpSpPr>
            <a:xfrm>
              <a:off x="-178075" y="2226237"/>
              <a:ext cx="2518667" cy="276999"/>
              <a:chOff x="-178075" y="2353436"/>
              <a:chExt cx="2518667" cy="27699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23544BF-A326-74DA-3EEF-23C799164F19}"/>
                  </a:ext>
                </a:extLst>
              </p:cNvPr>
              <p:cNvSpPr txBox="1"/>
              <p:nvPr/>
            </p:nvSpPr>
            <p:spPr>
              <a:xfrm>
                <a:off x="-8168" y="2353436"/>
                <a:ext cx="23487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Trở thành hạ tầng “mặc định”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2BB663B-1250-B72D-5C84-5E211AC05CE8}"/>
                  </a:ext>
                </a:extLst>
              </p:cNvPr>
              <p:cNvSpPr/>
              <p:nvPr/>
            </p:nvSpPr>
            <p:spPr>
              <a:xfrm>
                <a:off x="-178075" y="24651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8664C82-4AC4-E44B-B800-33DCB9DB17A2}"/>
                </a:ext>
              </a:extLst>
            </p:cNvPr>
            <p:cNvGrpSpPr/>
            <p:nvPr/>
          </p:nvGrpSpPr>
          <p:grpSpPr>
            <a:xfrm>
              <a:off x="2486058" y="2226237"/>
              <a:ext cx="2450221" cy="276999"/>
              <a:chOff x="514649" y="2353436"/>
              <a:chExt cx="2450221" cy="27699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239908E-B3A2-2FA2-9FD2-4DE220132AFA}"/>
                  </a:ext>
                </a:extLst>
              </p:cNvPr>
              <p:cNvSpPr txBox="1"/>
              <p:nvPr/>
            </p:nvSpPr>
            <p:spPr>
              <a:xfrm>
                <a:off x="684556" y="2353436"/>
                <a:ext cx="22803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Mở rộng phạm vi nghiệp vụ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149D27D-3787-F8AF-538A-480FFC900BD6}"/>
                  </a:ext>
                </a:extLst>
              </p:cNvPr>
              <p:cNvSpPr/>
              <p:nvPr/>
            </p:nvSpPr>
            <p:spPr>
              <a:xfrm>
                <a:off x="514649" y="24651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435BC72-4F48-D3AA-FAF1-5DC16100A84E}"/>
                </a:ext>
              </a:extLst>
            </p:cNvPr>
            <p:cNvGrpSpPr/>
            <p:nvPr/>
          </p:nvGrpSpPr>
          <p:grpSpPr>
            <a:xfrm>
              <a:off x="5165989" y="2226237"/>
              <a:ext cx="2977802" cy="276999"/>
              <a:chOff x="816771" y="2353436"/>
              <a:chExt cx="2977802" cy="27699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8FA8A3-E784-27ED-3073-52509BD06AA2}"/>
                  </a:ext>
                </a:extLst>
              </p:cNvPr>
              <p:cNvSpPr txBox="1"/>
              <p:nvPr/>
            </p:nvSpPr>
            <p:spPr>
              <a:xfrm>
                <a:off x="986678" y="2353436"/>
                <a:ext cx="28078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Tăng switching cost</a:t>
                </a: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81F9E71-D827-1422-386E-FD77ADAF754C}"/>
                  </a:ext>
                </a:extLst>
              </p:cNvPr>
              <p:cNvSpPr/>
              <p:nvPr/>
            </p:nvSpPr>
            <p:spPr>
              <a:xfrm>
                <a:off x="816771" y="24651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71B6793-CF68-4525-5BF4-FA220546BD4B}"/>
              </a:ext>
            </a:extLst>
          </p:cNvPr>
          <p:cNvGrpSpPr/>
          <p:nvPr/>
        </p:nvGrpSpPr>
        <p:grpSpPr>
          <a:xfrm>
            <a:off x="5563891" y="1222355"/>
            <a:ext cx="769481" cy="769481"/>
            <a:chOff x="1102056" y="1489006"/>
            <a:chExt cx="769481" cy="76948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C57DADD-C44C-FA9F-FCA8-B220B6416EE7}"/>
                </a:ext>
              </a:extLst>
            </p:cNvPr>
            <p:cNvSpPr/>
            <p:nvPr/>
          </p:nvSpPr>
          <p:spPr>
            <a:xfrm>
              <a:off x="1102056" y="1489006"/>
              <a:ext cx="769481" cy="769481"/>
            </a:xfrm>
            <a:prstGeom prst="roundRect">
              <a:avLst/>
            </a:prstGeom>
            <a:solidFill>
              <a:srgbClr val="005E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9" name="Graphic 18" descr="Bullseye with solid fill">
              <a:extLst>
                <a:ext uri="{FF2B5EF4-FFF2-40B4-BE49-F238E27FC236}">
                  <a16:creationId xmlns:a16="http://schemas.microsoft.com/office/drawing/2014/main" id="{C6866B45-8F0E-FD0B-52D5-A57ED2462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97005" y="1583955"/>
              <a:ext cx="579582" cy="579582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6B4EC6A-1CE8-7EAA-3B72-B2C9D13E41CC}"/>
              </a:ext>
            </a:extLst>
          </p:cNvPr>
          <p:cNvGrpSpPr/>
          <p:nvPr/>
        </p:nvGrpSpPr>
        <p:grpSpPr>
          <a:xfrm>
            <a:off x="171714" y="2841115"/>
            <a:ext cx="2211921" cy="397163"/>
            <a:chOff x="323272" y="2909455"/>
            <a:chExt cx="2211921" cy="397163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7E6EC84-9A99-8504-793A-790D8C007603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1947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628E68-C28F-B273-0C2B-BBB2EAEE6046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MỞ RỘNG NGHIỆP VỤ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54D2E0C-8A58-D2E7-0F4E-CFB65AEEB6B6}"/>
              </a:ext>
            </a:extLst>
          </p:cNvPr>
          <p:cNvGrpSpPr/>
          <p:nvPr/>
        </p:nvGrpSpPr>
        <p:grpSpPr>
          <a:xfrm>
            <a:off x="2575890" y="2841115"/>
            <a:ext cx="2211921" cy="397163"/>
            <a:chOff x="323272" y="2909455"/>
            <a:chExt cx="2211921" cy="397163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136E5507-BAB6-72FC-6A21-66B08448A8E2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1947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8EFBF1B-F790-CD4A-AC82-2EFFFDE70DEC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SẢN PHẨM NÂNG CẤP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DF0DB67-E4ED-AA61-E947-0429E1D9ABCB}"/>
              </a:ext>
            </a:extLst>
          </p:cNvPr>
          <p:cNvGrpSpPr/>
          <p:nvPr/>
        </p:nvGrpSpPr>
        <p:grpSpPr>
          <a:xfrm>
            <a:off x="4980066" y="2841115"/>
            <a:ext cx="2211921" cy="397163"/>
            <a:chOff x="323272" y="2909455"/>
            <a:chExt cx="2211921" cy="39716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ED653EBA-503D-B275-711B-64BB146CBC81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1947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22284CF-B1F8-96C1-17BF-D529FDE8F48A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MÔ HÌNH DOANH THU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584AA4-6DBA-B3D7-70FB-7B9108A5152E}"/>
              </a:ext>
            </a:extLst>
          </p:cNvPr>
          <p:cNvGrpSpPr/>
          <p:nvPr/>
        </p:nvGrpSpPr>
        <p:grpSpPr>
          <a:xfrm>
            <a:off x="7384242" y="2841115"/>
            <a:ext cx="2211921" cy="397163"/>
            <a:chOff x="323272" y="2909455"/>
            <a:chExt cx="2211921" cy="397163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F7329D9D-5B1E-8B17-1137-A7AF5BF27093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1947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D0B49E1-309F-E7DC-20E3-63566DC9B6B7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LỢI ÍCH NGÂN HÀNG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42443D0-280E-E006-93DF-394252C3ECF3}"/>
              </a:ext>
            </a:extLst>
          </p:cNvPr>
          <p:cNvGrpSpPr/>
          <p:nvPr/>
        </p:nvGrpSpPr>
        <p:grpSpPr>
          <a:xfrm>
            <a:off x="9788419" y="2841115"/>
            <a:ext cx="2211921" cy="397163"/>
            <a:chOff x="323272" y="2909455"/>
            <a:chExt cx="2211921" cy="397163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1A84ABBD-53A1-48F7-238C-5BB2ACEC733F}"/>
                </a:ext>
              </a:extLst>
            </p:cNvPr>
            <p:cNvSpPr/>
            <p:nvPr/>
          </p:nvSpPr>
          <p:spPr>
            <a:xfrm>
              <a:off x="323272" y="2909455"/>
              <a:ext cx="2211921" cy="397163"/>
            </a:xfrm>
            <a:prstGeom prst="roundRect">
              <a:avLst>
                <a:gd name="adj" fmla="val 28295"/>
              </a:avLst>
            </a:prstGeom>
            <a:solidFill>
              <a:srgbClr val="1947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3675FEF-7D73-83FA-97B9-942E2C90EE0F}"/>
                </a:ext>
              </a:extLst>
            </p:cNvPr>
            <p:cNvSpPr txBox="1"/>
            <p:nvPr/>
          </p:nvSpPr>
          <p:spPr>
            <a:xfrm>
              <a:off x="343218" y="2969537"/>
              <a:ext cx="2172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rPr>
                <a:t>KPI GIAI ĐOẠN 2</a:t>
              </a:r>
              <a:endParaRPr lang="vi-VN" sz="1400" b="1" dirty="0">
                <a:solidFill>
                  <a:srgbClr val="FAFDFE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EAF1DBD-4D9B-596D-7531-454FC374821F}"/>
              </a:ext>
            </a:extLst>
          </p:cNvPr>
          <p:cNvGrpSpPr/>
          <p:nvPr/>
        </p:nvGrpSpPr>
        <p:grpSpPr>
          <a:xfrm>
            <a:off x="271376" y="3360209"/>
            <a:ext cx="2043820" cy="276999"/>
            <a:chOff x="336028" y="3410841"/>
            <a:chExt cx="2043820" cy="27699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694BB85-EF0C-D7ED-25E8-533885C8A142}"/>
                </a:ext>
              </a:extLst>
            </p:cNvPr>
            <p:cNvSpPr txBox="1"/>
            <p:nvPr/>
          </p:nvSpPr>
          <p:spPr>
            <a:xfrm>
              <a:off x="505935" y="3410841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Thẻ &amp; thanh toán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A2BA713-9156-1EED-180B-F2C734705D89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726D3CA-D201-AECB-4259-E8583326C3F2}"/>
              </a:ext>
            </a:extLst>
          </p:cNvPr>
          <p:cNvGrpSpPr/>
          <p:nvPr/>
        </p:nvGrpSpPr>
        <p:grpSpPr>
          <a:xfrm>
            <a:off x="271376" y="3741896"/>
            <a:ext cx="2043820" cy="276999"/>
            <a:chOff x="336028" y="3410841"/>
            <a:chExt cx="2043820" cy="27699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13E4654-6C73-11A0-BD29-3B6A3DF0883E}"/>
                </a:ext>
              </a:extLst>
            </p:cNvPr>
            <p:cNvSpPr txBox="1"/>
            <p:nvPr/>
          </p:nvSpPr>
          <p:spPr>
            <a:xfrm>
              <a:off x="505935" y="3410841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Tiết kiệm – đầu tư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DF93DEC-5978-9A1D-255B-0FC9710DCADE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1A64EC-D8EE-E0B9-56BB-A91D812AA8D9}"/>
              </a:ext>
            </a:extLst>
          </p:cNvPr>
          <p:cNvGrpSpPr/>
          <p:nvPr/>
        </p:nvGrpSpPr>
        <p:grpSpPr>
          <a:xfrm>
            <a:off x="2719287" y="3360209"/>
            <a:ext cx="1971819" cy="276999"/>
            <a:chOff x="336028" y="3410841"/>
            <a:chExt cx="1971819" cy="27699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B4A38A2-0A32-7A49-3C74-1EAC7B12B66F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Orchestration ký số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53E8C62-295E-0079-6D87-0D35F63B832B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172A848-B7FD-811C-9C35-B779EA183C68}"/>
              </a:ext>
            </a:extLst>
          </p:cNvPr>
          <p:cNvGrpSpPr/>
          <p:nvPr/>
        </p:nvGrpSpPr>
        <p:grpSpPr>
          <a:xfrm>
            <a:off x="2719287" y="3664633"/>
            <a:ext cx="1971819" cy="461665"/>
            <a:chOff x="336028" y="3410841"/>
            <a:chExt cx="1971819" cy="46166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FEEDB0-2E21-27F3-DB18-9BD379ADA144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Quản lý bằng chứng pháp lý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4A656188-A58D-DCBA-1375-D2B3D5F25EC1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DEB4740-0C28-4B3E-4EE2-B815D9941382}"/>
              </a:ext>
            </a:extLst>
          </p:cNvPr>
          <p:cNvGrpSpPr/>
          <p:nvPr/>
        </p:nvGrpSpPr>
        <p:grpSpPr>
          <a:xfrm>
            <a:off x="5110089" y="3360209"/>
            <a:ext cx="1971819" cy="276999"/>
            <a:chOff x="336028" y="3410841"/>
            <a:chExt cx="1971819" cy="27699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429E406-E659-FC77-1E0A-B8A9AFEA209F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Subscription theo năm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38CEDFE6-2F4B-900A-682B-6C466F32EEBC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5AB98BA-CEC4-AA2B-15D5-42F9F00699EB}"/>
              </a:ext>
            </a:extLst>
          </p:cNvPr>
          <p:cNvGrpSpPr/>
          <p:nvPr/>
        </p:nvGrpSpPr>
        <p:grpSpPr>
          <a:xfrm>
            <a:off x="5110089" y="3717201"/>
            <a:ext cx="2061949" cy="276999"/>
            <a:chOff x="336028" y="3410841"/>
            <a:chExt cx="2061949" cy="27699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1351A55-CEF6-2749-5142-4A345D3E1ADD}"/>
                </a:ext>
              </a:extLst>
            </p:cNvPr>
            <p:cNvSpPr txBox="1"/>
            <p:nvPr/>
          </p:nvSpPr>
          <p:spPr>
            <a:xfrm>
              <a:off x="505934" y="3410841"/>
              <a:ext cx="18920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Phí nền tảng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B76001E-5BB2-0B0D-628C-9B3B2129129A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EB3EBCB-7330-1F32-3597-DE27712F172B}"/>
              </a:ext>
            </a:extLst>
          </p:cNvPr>
          <p:cNvGrpSpPr/>
          <p:nvPr/>
        </p:nvGrpSpPr>
        <p:grpSpPr>
          <a:xfrm>
            <a:off x="5110089" y="4074193"/>
            <a:ext cx="2061949" cy="276999"/>
            <a:chOff x="336028" y="3410841"/>
            <a:chExt cx="2061949" cy="27699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BC3B950-24BF-48FB-9EC4-C20269E1C00B}"/>
                </a:ext>
              </a:extLst>
            </p:cNvPr>
            <p:cNvSpPr txBox="1"/>
            <p:nvPr/>
          </p:nvSpPr>
          <p:spPr>
            <a:xfrm>
              <a:off x="505934" y="3410841"/>
              <a:ext cx="18920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Phí giao dịch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DF46ABAD-663B-9BBA-AED8-3A7B780435ED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539F59E-7387-C6D2-363B-EA95F003EF47}"/>
              </a:ext>
            </a:extLst>
          </p:cNvPr>
          <p:cNvGrpSpPr/>
          <p:nvPr/>
        </p:nvGrpSpPr>
        <p:grpSpPr>
          <a:xfrm>
            <a:off x="7504292" y="3360209"/>
            <a:ext cx="1971819" cy="461665"/>
            <a:chOff x="336028" y="3410841"/>
            <a:chExt cx="1971819" cy="46166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362F48F-5829-2FD6-D989-9FBA7BD1312C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Chuẩn hóa toàn bộ cam kết số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7126498-A028-983A-4BC9-70BC8CE86A58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C997855-BA88-CF92-2BE7-6CC29C87B304}"/>
              </a:ext>
            </a:extLst>
          </p:cNvPr>
          <p:cNvGrpSpPr/>
          <p:nvPr/>
        </p:nvGrpSpPr>
        <p:grpSpPr>
          <a:xfrm>
            <a:off x="7504292" y="3886095"/>
            <a:ext cx="1971819" cy="461665"/>
            <a:chOff x="336028" y="3410841"/>
            <a:chExt cx="1971819" cy="46166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A2F76F7-6DA5-193B-5616-ECBA4F6E8588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Giảm chi phí pháp chế &amp; vận hành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8572F5D4-5A30-B07C-172D-C885B0DE53D1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0DD2884-FF63-ACCB-2CF2-4DCA8F555D76}"/>
              </a:ext>
            </a:extLst>
          </p:cNvPr>
          <p:cNvGrpSpPr/>
          <p:nvPr/>
        </p:nvGrpSpPr>
        <p:grpSpPr>
          <a:xfrm>
            <a:off x="7504292" y="4411980"/>
            <a:ext cx="1971819" cy="461665"/>
            <a:chOff x="336028" y="3410841"/>
            <a:chExt cx="1971819" cy="46166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169303F-1A41-9FC9-F221-0CD174864545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Dễ audit – dễ báo cáo Ngân hàng nhà nước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FB2A8D8-D770-4735-0787-E38B10E312E8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134B817-D58E-8C4B-CE2C-9A03D2A55C42}"/>
              </a:ext>
            </a:extLst>
          </p:cNvPr>
          <p:cNvGrpSpPr/>
          <p:nvPr/>
        </p:nvGrpSpPr>
        <p:grpSpPr>
          <a:xfrm>
            <a:off x="9937290" y="3360209"/>
            <a:ext cx="1910296" cy="461665"/>
            <a:chOff x="336028" y="3410841"/>
            <a:chExt cx="1910296" cy="46166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638771E-F666-D92E-1829-AD090C7F868F}"/>
                </a:ext>
              </a:extLst>
            </p:cNvPr>
            <p:cNvSpPr txBox="1"/>
            <p:nvPr/>
          </p:nvSpPr>
          <p:spPr>
            <a:xfrm>
              <a:off x="505935" y="3410841"/>
              <a:ext cx="1740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Doanh thu recurring (ARR)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F8052FF-351D-5C22-D32F-E4E782C30841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8106D27-31B3-012C-09C1-21F133DA6B44}"/>
              </a:ext>
            </a:extLst>
          </p:cNvPr>
          <p:cNvGrpSpPr/>
          <p:nvPr/>
        </p:nvGrpSpPr>
        <p:grpSpPr>
          <a:xfrm>
            <a:off x="9937290" y="3854055"/>
            <a:ext cx="1971819" cy="461665"/>
            <a:chOff x="336028" y="3410841"/>
            <a:chExt cx="1971819" cy="46166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594D9DE-A0A5-2742-41F9-2D10DD3D90DC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Số nghiệp vụ/ngân hàng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3B0B8F07-C6B8-6A8D-A8C0-1F7D7C04A3CE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83AD3F0-50B6-6B5E-7C80-FB6B05A3A211}"/>
              </a:ext>
            </a:extLst>
          </p:cNvPr>
          <p:cNvGrpSpPr/>
          <p:nvPr/>
        </p:nvGrpSpPr>
        <p:grpSpPr>
          <a:xfrm>
            <a:off x="9937290" y="4347901"/>
            <a:ext cx="1971819" cy="276999"/>
            <a:chOff x="336028" y="3410841"/>
            <a:chExt cx="1971819" cy="27699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31880A9-7653-C846-8D58-376A6E4FFF82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Tỷ lệ giao dịch có ký số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5E8B1266-F7A3-B1E4-47EC-DF71F612FCDE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2CBF649-AEA0-1B4F-70AB-55E5369613E7}"/>
              </a:ext>
            </a:extLst>
          </p:cNvPr>
          <p:cNvGrpSpPr/>
          <p:nvPr/>
        </p:nvGrpSpPr>
        <p:grpSpPr>
          <a:xfrm>
            <a:off x="9937290" y="4657080"/>
            <a:ext cx="1971819" cy="461665"/>
            <a:chOff x="336028" y="3410841"/>
            <a:chExt cx="1971819" cy="46166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212DE16-BB31-2E90-B925-98F7D835B228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Thời gian xử lý tranh chấp giảm</a:t>
              </a: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654EA190-5C4E-6699-795D-38C2B3B090C3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5913445-4990-006E-E837-72EBDA9412D6}"/>
              </a:ext>
            </a:extLst>
          </p:cNvPr>
          <p:cNvGrpSpPr/>
          <p:nvPr/>
        </p:nvGrpSpPr>
        <p:grpSpPr>
          <a:xfrm>
            <a:off x="271376" y="4123583"/>
            <a:ext cx="2043820" cy="276999"/>
            <a:chOff x="336028" y="3410841"/>
            <a:chExt cx="2043820" cy="27699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82740B6-E89D-B226-4B4E-DCD0F69965B9}"/>
                </a:ext>
              </a:extLst>
            </p:cNvPr>
            <p:cNvSpPr txBox="1"/>
            <p:nvPr/>
          </p:nvSpPr>
          <p:spPr>
            <a:xfrm>
              <a:off x="505935" y="3410841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Doanh nghiệp cá nhân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2752F2E-5948-1CAF-607F-EB924AF368A1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814A242-D966-F0D7-FF93-19E2944D79D9}"/>
              </a:ext>
            </a:extLst>
          </p:cNvPr>
          <p:cNvGrpSpPr/>
          <p:nvPr/>
        </p:nvGrpSpPr>
        <p:grpSpPr>
          <a:xfrm>
            <a:off x="271376" y="4505271"/>
            <a:ext cx="2043820" cy="461665"/>
            <a:chOff x="336028" y="3410841"/>
            <a:chExt cx="2043820" cy="4616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5C5B45-66F7-984D-F6EC-EFA42D15253E}"/>
                </a:ext>
              </a:extLst>
            </p:cNvPr>
            <p:cNvSpPr txBox="1"/>
            <p:nvPr/>
          </p:nvSpPr>
          <p:spPr>
            <a:xfrm>
              <a:off x="505935" y="3410841"/>
              <a:ext cx="18739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Nghiệp vụ thường ngày có rủi ro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08572E9-6C60-95CD-E72F-D8B7FEB4CB60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7E84D8D-04F4-A789-F772-ECF8CEA471D1}"/>
              </a:ext>
            </a:extLst>
          </p:cNvPr>
          <p:cNvGrpSpPr/>
          <p:nvPr/>
        </p:nvGrpSpPr>
        <p:grpSpPr>
          <a:xfrm>
            <a:off x="2719287" y="4153723"/>
            <a:ext cx="1971819" cy="461665"/>
            <a:chOff x="336028" y="3410841"/>
            <a:chExt cx="1971819" cy="46166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EB4F72-0A16-CFCA-5675-30F7F12271B5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Audit trail – dispute support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7683596-A20B-19FD-DAC0-D1834C7499CF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2DFD05-76EE-A832-8F36-D437E3BD5ADA}"/>
              </a:ext>
            </a:extLst>
          </p:cNvPr>
          <p:cNvGrpSpPr/>
          <p:nvPr/>
        </p:nvGrpSpPr>
        <p:grpSpPr>
          <a:xfrm>
            <a:off x="2719287" y="4642812"/>
            <a:ext cx="1971819" cy="276999"/>
            <a:chOff x="336028" y="3410841"/>
            <a:chExt cx="1971819" cy="27699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D480CA-4312-BE16-8D17-68596F1159BF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Dashboard tuân thủ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0B0F23B-F514-63B3-3586-AF3EF76406C5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512B53-8474-0F2F-C7F8-BB76743E431D}"/>
              </a:ext>
            </a:extLst>
          </p:cNvPr>
          <p:cNvGrpSpPr/>
          <p:nvPr/>
        </p:nvGrpSpPr>
        <p:grpSpPr>
          <a:xfrm>
            <a:off x="5110089" y="4431185"/>
            <a:ext cx="1971819" cy="276999"/>
            <a:chOff x="336028" y="3410841"/>
            <a:chExt cx="1971819" cy="27699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BD7211A-8A8B-DEF9-A279-C9D3FEE6A485}"/>
                </a:ext>
              </a:extLst>
            </p:cNvPr>
            <p:cNvSpPr txBox="1"/>
            <p:nvPr/>
          </p:nvSpPr>
          <p:spPr>
            <a:xfrm>
              <a:off x="505935" y="3410841"/>
              <a:ext cx="1801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Phí SLA / hỗ trợ pháp lý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8DCFBFD-F808-1CB6-72C3-D663A42F4D4F}"/>
                </a:ext>
              </a:extLst>
            </p:cNvPr>
            <p:cNvSpPr/>
            <p:nvPr/>
          </p:nvSpPr>
          <p:spPr>
            <a:xfrm>
              <a:off x="336028" y="3522549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2710492380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A48F3-FB4C-C7E1-70B8-E2F2FFD5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079D29D-82F5-6ABB-38E8-9076EC203D98}"/>
              </a:ext>
            </a:extLst>
          </p:cNvPr>
          <p:cNvSpPr/>
          <p:nvPr/>
        </p:nvSpPr>
        <p:spPr>
          <a:xfrm rot="10800000" flipH="1">
            <a:off x="0" y="-1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blipFill dpi="0" rotWithShape="1">
            <a:blip r:embed="rId2">
              <a:alphaModFix amt="4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D09BF4B-71D8-AF9C-F1AA-B1541A07A899}"/>
              </a:ext>
            </a:extLst>
          </p:cNvPr>
          <p:cNvSpPr/>
          <p:nvPr/>
        </p:nvSpPr>
        <p:spPr>
          <a:xfrm rot="10800000">
            <a:off x="0" y="0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solidFill>
            <a:srgbClr val="0070C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4E3C76-868C-2AE8-9F56-62AA50F2794D}"/>
              </a:ext>
            </a:extLst>
          </p:cNvPr>
          <p:cNvSpPr txBox="1"/>
          <p:nvPr/>
        </p:nvSpPr>
        <p:spPr>
          <a:xfrm>
            <a:off x="1328971" y="241266"/>
            <a:ext cx="9656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GIAI ĐOẠN 3: NỀN TẢNG QUỐC GIA VÀ HỆ SINH THÁI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(24 - 48 THÁNG)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A9DBB28-A0B6-0398-7D64-A0167BC2272B}"/>
              </a:ext>
            </a:extLst>
          </p:cNvPr>
          <p:cNvGrpSpPr/>
          <p:nvPr/>
        </p:nvGrpSpPr>
        <p:grpSpPr>
          <a:xfrm>
            <a:off x="2172439" y="2174338"/>
            <a:ext cx="8321866" cy="276999"/>
            <a:chOff x="-178075" y="2226237"/>
            <a:chExt cx="8321866" cy="27699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E341C6-8E6D-FA52-3CB8-BE80F33EE0DE}"/>
                </a:ext>
              </a:extLst>
            </p:cNvPr>
            <p:cNvGrpSpPr/>
            <p:nvPr/>
          </p:nvGrpSpPr>
          <p:grpSpPr>
            <a:xfrm>
              <a:off x="-178075" y="2226237"/>
              <a:ext cx="2518667" cy="276999"/>
              <a:chOff x="-178075" y="2353436"/>
              <a:chExt cx="2518667" cy="27699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EDBC8B4-A9FB-B216-8F24-52014AB10DE0}"/>
                  </a:ext>
                </a:extLst>
              </p:cNvPr>
              <p:cNvSpPr txBox="1"/>
              <p:nvPr/>
            </p:nvSpPr>
            <p:spPr>
              <a:xfrm>
                <a:off x="-8168" y="2353436"/>
                <a:ext cx="23487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Trở thành Trust Hub cấp ngành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6E8BB2-EF38-A748-3117-977AB000BB14}"/>
                  </a:ext>
                </a:extLst>
              </p:cNvPr>
              <p:cNvSpPr/>
              <p:nvPr/>
            </p:nvSpPr>
            <p:spPr>
              <a:xfrm>
                <a:off x="-178075" y="24651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C4DF584-B7D0-7396-525A-F2D83F075C31}"/>
                </a:ext>
              </a:extLst>
            </p:cNvPr>
            <p:cNvGrpSpPr/>
            <p:nvPr/>
          </p:nvGrpSpPr>
          <p:grpSpPr>
            <a:xfrm>
              <a:off x="2661548" y="2226237"/>
              <a:ext cx="2450221" cy="276999"/>
              <a:chOff x="690139" y="2353436"/>
              <a:chExt cx="2450221" cy="27699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89C120-2ED4-98ED-F85D-F42F5785879D}"/>
                  </a:ext>
                </a:extLst>
              </p:cNvPr>
              <p:cNvSpPr txBox="1"/>
              <p:nvPr/>
            </p:nvSpPr>
            <p:spPr>
              <a:xfrm>
                <a:off x="860046" y="2353436"/>
                <a:ext cx="22803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Không chỉ ngân hàng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35CCD62-BACF-06B4-17F5-DAF14FBD4676}"/>
                  </a:ext>
                </a:extLst>
              </p:cNvPr>
              <p:cNvSpPr/>
              <p:nvPr/>
            </p:nvSpPr>
            <p:spPr>
              <a:xfrm>
                <a:off x="690139" y="24651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B9F804D-980C-9964-1DE5-4630974FCFA6}"/>
                </a:ext>
              </a:extLst>
            </p:cNvPr>
            <p:cNvGrpSpPr/>
            <p:nvPr/>
          </p:nvGrpSpPr>
          <p:grpSpPr>
            <a:xfrm>
              <a:off x="5165989" y="2226237"/>
              <a:ext cx="2977802" cy="276999"/>
              <a:chOff x="816771" y="2353436"/>
              <a:chExt cx="2977802" cy="27699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7E71210-5D0B-ECC0-3FC9-CE187F3BB535}"/>
                  </a:ext>
                </a:extLst>
              </p:cNvPr>
              <p:cNvSpPr txBox="1"/>
              <p:nvPr/>
            </p:nvSpPr>
            <p:spPr>
              <a:xfrm>
                <a:off x="986678" y="2353436"/>
                <a:ext cx="28078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Không thể thay thế</a:t>
                </a: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1D316491-7953-0E0D-49C3-588761C210DE}"/>
                  </a:ext>
                </a:extLst>
              </p:cNvPr>
              <p:cNvSpPr/>
              <p:nvPr/>
            </p:nvSpPr>
            <p:spPr>
              <a:xfrm>
                <a:off x="816771" y="2465144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8A9DFDD-9FAE-B157-B9F1-9001080A3DFB}"/>
              </a:ext>
            </a:extLst>
          </p:cNvPr>
          <p:cNvGrpSpPr/>
          <p:nvPr/>
        </p:nvGrpSpPr>
        <p:grpSpPr>
          <a:xfrm>
            <a:off x="5563891" y="1222355"/>
            <a:ext cx="769481" cy="769481"/>
            <a:chOff x="1102056" y="1489006"/>
            <a:chExt cx="769481" cy="76948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05ADD66-8957-B104-69D3-F9D6036C06B1}"/>
                </a:ext>
              </a:extLst>
            </p:cNvPr>
            <p:cNvSpPr/>
            <p:nvPr/>
          </p:nvSpPr>
          <p:spPr>
            <a:xfrm>
              <a:off x="1102056" y="1489006"/>
              <a:ext cx="769481" cy="769481"/>
            </a:xfrm>
            <a:prstGeom prst="roundRect">
              <a:avLst/>
            </a:prstGeom>
            <a:solidFill>
              <a:srgbClr val="005E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9" name="Graphic 18" descr="Bullseye with solid fill">
              <a:extLst>
                <a:ext uri="{FF2B5EF4-FFF2-40B4-BE49-F238E27FC236}">
                  <a16:creationId xmlns:a16="http://schemas.microsoft.com/office/drawing/2014/main" id="{20C7CF90-6943-488A-A8BF-17D0A3E79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97005" y="1583955"/>
              <a:ext cx="579582" cy="579582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E4ECFF0-3152-7E4D-9C6B-2E0FE63ECC6A}"/>
              </a:ext>
            </a:extLst>
          </p:cNvPr>
          <p:cNvGrpSpPr/>
          <p:nvPr/>
        </p:nvGrpSpPr>
        <p:grpSpPr>
          <a:xfrm>
            <a:off x="8621909" y="2841115"/>
            <a:ext cx="2211923" cy="2915873"/>
            <a:chOff x="7384240" y="2841115"/>
            <a:chExt cx="2211923" cy="2915873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ADAA9FF-0B79-F316-1685-E9F934A4A68F}"/>
                </a:ext>
              </a:extLst>
            </p:cNvPr>
            <p:cNvSpPr/>
            <p:nvPr/>
          </p:nvSpPr>
          <p:spPr>
            <a:xfrm>
              <a:off x="7384240" y="3094416"/>
              <a:ext cx="2191975" cy="2662572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CF967A9-486B-298D-1870-3379E8C3E897}"/>
                </a:ext>
              </a:extLst>
            </p:cNvPr>
            <p:cNvGrpSpPr/>
            <p:nvPr/>
          </p:nvGrpSpPr>
          <p:grpSpPr>
            <a:xfrm>
              <a:off x="7384242" y="2841115"/>
              <a:ext cx="2211921" cy="397163"/>
              <a:chOff x="323272" y="2909455"/>
              <a:chExt cx="2211921" cy="397163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1E1E944B-42CB-5B5D-0026-2DD028C0930C}"/>
                  </a:ext>
                </a:extLst>
              </p:cNvPr>
              <p:cNvSpPr/>
              <p:nvPr/>
            </p:nvSpPr>
            <p:spPr>
              <a:xfrm>
                <a:off x="323272" y="2909455"/>
                <a:ext cx="2211921" cy="397163"/>
              </a:xfrm>
              <a:prstGeom prst="roundRect">
                <a:avLst>
                  <a:gd name="adj" fmla="val 28295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FC3D526-EA95-BBBD-792B-4E3DA764B813}"/>
                  </a:ext>
                </a:extLst>
              </p:cNvPr>
              <p:cNvSpPr txBox="1"/>
              <p:nvPr/>
            </p:nvSpPr>
            <p:spPr>
              <a:xfrm>
                <a:off x="343218" y="2969537"/>
                <a:ext cx="21720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AFDFE"/>
                    </a:solidFill>
                    <a:latin typeface="Roboto" pitchFamily="2" charset="0"/>
                    <a:ea typeface="Roboto" pitchFamily="2" charset="0"/>
                  </a:rPr>
                  <a:t>GIÁ TRỊ CHIẾN LƯỢC</a:t>
                </a:r>
                <a:endParaRPr lang="vi-VN" sz="14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77560330-71B0-B731-F89B-D086E1B7A325}"/>
                </a:ext>
              </a:extLst>
            </p:cNvPr>
            <p:cNvGrpSpPr/>
            <p:nvPr/>
          </p:nvGrpSpPr>
          <p:grpSpPr>
            <a:xfrm>
              <a:off x="7504292" y="3360209"/>
              <a:ext cx="1971819" cy="276999"/>
              <a:chOff x="336028" y="3410841"/>
              <a:chExt cx="1971819" cy="276999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FA94FF1-86C8-1C22-6ADC-91C7E4ACDAE3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019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Lock-in cực cao</a:t>
                </a: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2A86F77E-8CDD-E742-A0AF-C95F78DA26BB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E94ED048-A15A-0DB6-3589-5617A1D894F2}"/>
                </a:ext>
              </a:extLst>
            </p:cNvPr>
            <p:cNvGrpSpPr/>
            <p:nvPr/>
          </p:nvGrpSpPr>
          <p:grpSpPr>
            <a:xfrm>
              <a:off x="7504292" y="3682899"/>
              <a:ext cx="1971819" cy="461665"/>
              <a:chOff x="336028" y="3410841"/>
              <a:chExt cx="1971819" cy="461665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CC0C997-9049-2314-BAEA-8EB2FBE80142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019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Vai trò “hạ tầng mềm” quốc gia</a:t>
                </a:r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89217CA9-47BE-FE56-48F8-62A08AE90785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685E243-C386-552B-AD41-BADBCDF02DD1}"/>
                </a:ext>
              </a:extLst>
            </p:cNvPr>
            <p:cNvGrpSpPr/>
            <p:nvPr/>
          </p:nvGrpSpPr>
          <p:grpSpPr>
            <a:xfrm>
              <a:off x="7504292" y="4162603"/>
              <a:ext cx="1971819" cy="461665"/>
              <a:chOff x="336028" y="3410841"/>
              <a:chExt cx="1971819" cy="461665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AE2FA41-91FE-836C-AFB2-F31D11BF6F21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019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Rào cản pháp lý &amp; kỹ thuật lớn</a:t>
                </a: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30D05454-8A1D-B07D-3565-243B292D1061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BCEFF9E-B3F6-9AFD-4988-A00C7CFD3343}"/>
              </a:ext>
            </a:extLst>
          </p:cNvPr>
          <p:cNvGrpSpPr/>
          <p:nvPr/>
        </p:nvGrpSpPr>
        <p:grpSpPr>
          <a:xfrm>
            <a:off x="1409382" y="2841115"/>
            <a:ext cx="2211922" cy="2915873"/>
            <a:chOff x="1409382" y="2841115"/>
            <a:chExt cx="2211922" cy="2915873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EBD31E5-348C-F9F3-6447-040B52F46F80}"/>
                </a:ext>
              </a:extLst>
            </p:cNvPr>
            <p:cNvSpPr/>
            <p:nvPr/>
          </p:nvSpPr>
          <p:spPr>
            <a:xfrm>
              <a:off x="1409382" y="3073760"/>
              <a:ext cx="2191975" cy="268322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1ABE4ED-1C91-A37E-FE6D-A7EA656EC4DA}"/>
                </a:ext>
              </a:extLst>
            </p:cNvPr>
            <p:cNvGrpSpPr/>
            <p:nvPr/>
          </p:nvGrpSpPr>
          <p:grpSpPr>
            <a:xfrm>
              <a:off x="1409383" y="2841115"/>
              <a:ext cx="2211921" cy="397163"/>
              <a:chOff x="323272" y="2909455"/>
              <a:chExt cx="2211921" cy="397163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17FD4F47-EB99-514C-C40F-566A2938FFEF}"/>
                  </a:ext>
                </a:extLst>
              </p:cNvPr>
              <p:cNvSpPr/>
              <p:nvPr/>
            </p:nvSpPr>
            <p:spPr>
              <a:xfrm>
                <a:off x="323272" y="2909455"/>
                <a:ext cx="2211921" cy="397163"/>
              </a:xfrm>
              <a:prstGeom prst="roundRect">
                <a:avLst>
                  <a:gd name="adj" fmla="val 28295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1E6BB1B-AA21-37E7-FD5B-A79FC69B5689}"/>
                  </a:ext>
                </a:extLst>
              </p:cNvPr>
              <p:cNvSpPr txBox="1"/>
              <p:nvPr/>
            </p:nvSpPr>
            <p:spPr>
              <a:xfrm>
                <a:off x="343218" y="2969537"/>
                <a:ext cx="21720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AFDFE"/>
                    </a:solidFill>
                    <a:latin typeface="Roboto" pitchFamily="2" charset="0"/>
                    <a:ea typeface="Roboto" pitchFamily="2" charset="0"/>
                  </a:rPr>
                  <a:t>MỞ RỘNG KHÁCH HÀNG</a:t>
                </a:r>
                <a:endParaRPr lang="vi-VN" sz="14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3AEDB5B3-8A8E-055D-683C-A8D7569D7318}"/>
                </a:ext>
              </a:extLst>
            </p:cNvPr>
            <p:cNvGrpSpPr/>
            <p:nvPr/>
          </p:nvGrpSpPr>
          <p:grpSpPr>
            <a:xfrm>
              <a:off x="1545989" y="3360209"/>
              <a:ext cx="2043820" cy="276999"/>
              <a:chOff x="336028" y="3410841"/>
              <a:chExt cx="2043820" cy="27699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4C11A3A-943B-C667-A614-9A2425BF074F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739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Công ty tài chính</a:t>
                </a: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95E511EA-F0EB-3217-E30D-CBC34155CD81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739AAB3-7A1E-666C-4C9F-ED24E2EC0AE0}"/>
                </a:ext>
              </a:extLst>
            </p:cNvPr>
            <p:cNvGrpSpPr/>
            <p:nvPr/>
          </p:nvGrpSpPr>
          <p:grpSpPr>
            <a:xfrm>
              <a:off x="1545989" y="3741896"/>
              <a:ext cx="2043820" cy="276999"/>
              <a:chOff x="336028" y="3410841"/>
              <a:chExt cx="2043820" cy="276999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90C51DC-F41D-AF16-A45E-B09C2182BCF0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739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Bảo hiểm</a:t>
                </a: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F4963C45-2D9B-A399-12CB-039A1F04B557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90F33F8-0286-0483-0DBD-5E0ACDFA3F63}"/>
                </a:ext>
              </a:extLst>
            </p:cNvPr>
            <p:cNvGrpSpPr/>
            <p:nvPr/>
          </p:nvGrpSpPr>
          <p:grpSpPr>
            <a:xfrm>
              <a:off x="1545989" y="4123583"/>
              <a:ext cx="2043820" cy="276999"/>
              <a:chOff x="336028" y="3410841"/>
              <a:chExt cx="2043820" cy="276999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7A3C7AA-DCC0-4D91-C3AD-639274951654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739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Chứng khoán</a:t>
                </a:r>
              </a:p>
            </p:txBody>
          </p: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E01ADD41-5BCC-DB87-A357-74599220BBB9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E9A79D8-8B15-3D69-EDEF-5BD96BCCDDD1}"/>
                </a:ext>
              </a:extLst>
            </p:cNvPr>
            <p:cNvGrpSpPr/>
            <p:nvPr/>
          </p:nvGrpSpPr>
          <p:grpSpPr>
            <a:xfrm>
              <a:off x="1545989" y="4505271"/>
              <a:ext cx="2043820" cy="276999"/>
              <a:chOff x="336028" y="3410841"/>
              <a:chExt cx="2043820" cy="276999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615ECF-476A-61FA-5EDE-D095FFC6F317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739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Fintech / GovTech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15423E75-44B2-47C2-67B0-990D1E2DAFE3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B10F453-B989-4317-1FA7-194AA276DF87}"/>
              </a:ext>
            </a:extLst>
          </p:cNvPr>
          <p:cNvGrpSpPr/>
          <p:nvPr/>
        </p:nvGrpSpPr>
        <p:grpSpPr>
          <a:xfrm>
            <a:off x="3813558" y="2841115"/>
            <a:ext cx="2211922" cy="2915873"/>
            <a:chOff x="2575889" y="2841115"/>
            <a:chExt cx="2211922" cy="2915873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A8595A0-2BF4-A95C-F183-B66D25146F25}"/>
                </a:ext>
              </a:extLst>
            </p:cNvPr>
            <p:cNvSpPr/>
            <p:nvPr/>
          </p:nvSpPr>
          <p:spPr>
            <a:xfrm>
              <a:off x="2575889" y="3073760"/>
              <a:ext cx="2191975" cy="268322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0E9027F-E90E-0340-BFE6-436023941205}"/>
                </a:ext>
              </a:extLst>
            </p:cNvPr>
            <p:cNvGrpSpPr/>
            <p:nvPr/>
          </p:nvGrpSpPr>
          <p:grpSpPr>
            <a:xfrm>
              <a:off x="2575890" y="2841115"/>
              <a:ext cx="2211921" cy="397163"/>
              <a:chOff x="323272" y="2909455"/>
              <a:chExt cx="2211921" cy="397163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5E561D52-E562-1B57-41C4-5C6635DE46C6}"/>
                  </a:ext>
                </a:extLst>
              </p:cNvPr>
              <p:cNvSpPr/>
              <p:nvPr/>
            </p:nvSpPr>
            <p:spPr>
              <a:xfrm>
                <a:off x="323272" y="2909455"/>
                <a:ext cx="2211921" cy="397163"/>
              </a:xfrm>
              <a:prstGeom prst="roundRect">
                <a:avLst>
                  <a:gd name="adj" fmla="val 28295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A53C6AF-EB75-1A43-D4D7-4EFCC054BB93}"/>
                  </a:ext>
                </a:extLst>
              </p:cNvPr>
              <p:cNvSpPr txBox="1"/>
              <p:nvPr/>
            </p:nvSpPr>
            <p:spPr>
              <a:xfrm>
                <a:off x="343218" y="2969537"/>
                <a:ext cx="21720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AFDFE"/>
                    </a:solidFill>
                    <a:latin typeface="Roboto" pitchFamily="2" charset="0"/>
                    <a:ea typeface="Roboto" pitchFamily="2" charset="0"/>
                  </a:rPr>
                  <a:t>SẢN PHẨM CHIẾN LƯỢC</a:t>
                </a:r>
                <a:endParaRPr lang="vi-VN" sz="14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52A4C12-4F77-779B-A511-37B85E4F6029}"/>
                </a:ext>
              </a:extLst>
            </p:cNvPr>
            <p:cNvGrpSpPr/>
            <p:nvPr/>
          </p:nvGrpSpPr>
          <p:grpSpPr>
            <a:xfrm>
              <a:off x="2719287" y="3360209"/>
              <a:ext cx="1971819" cy="461665"/>
              <a:chOff x="336028" y="3410841"/>
              <a:chExt cx="1971819" cy="461665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C618D63-87A2-DA73-D82F-0A1BC67D3245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019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One-signature – multi-services</a:t>
                </a: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071D8830-E44A-9E0E-A9A6-CC0363C5EF24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0CA8886-66E5-C18B-2909-600E545BD8C7}"/>
                </a:ext>
              </a:extLst>
            </p:cNvPr>
            <p:cNvGrpSpPr/>
            <p:nvPr/>
          </p:nvGrpSpPr>
          <p:grpSpPr>
            <a:xfrm>
              <a:off x="2719287" y="3823154"/>
              <a:ext cx="1971819" cy="646331"/>
              <a:chOff x="336028" y="3410841"/>
              <a:chExt cx="1971819" cy="646331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C961D2C-94FE-979D-30F2-87D23AB603DB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019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Dùng chữ ký VNeID cho: Ngân hàng, Bảo hiểm, Hành chính công</a:t>
                </a: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F8FBD009-1683-08C4-D869-A9B17AAE2BD9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360B784-13AD-A65C-5CDD-CF3385B7901D}"/>
                </a:ext>
              </a:extLst>
            </p:cNvPr>
            <p:cNvGrpSpPr/>
            <p:nvPr/>
          </p:nvGrpSpPr>
          <p:grpSpPr>
            <a:xfrm>
              <a:off x="2719287" y="4470764"/>
              <a:ext cx="1971819" cy="276999"/>
              <a:chOff x="336028" y="3410841"/>
              <a:chExt cx="1971819" cy="27699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EECE49-A3C9-4109-6CB2-6C3ACC58591F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019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Cross-sector trust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8EE84E76-7B7D-9C02-186C-091D9048FEA9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221EEC0-D97F-1C5A-60F8-A9F68C4B442B}"/>
              </a:ext>
            </a:extLst>
          </p:cNvPr>
          <p:cNvGrpSpPr/>
          <p:nvPr/>
        </p:nvGrpSpPr>
        <p:grpSpPr>
          <a:xfrm>
            <a:off x="6217735" y="2841115"/>
            <a:ext cx="2211921" cy="2915873"/>
            <a:chOff x="4980066" y="2841115"/>
            <a:chExt cx="2211921" cy="2915873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DCB13AA-17CE-6A2C-D87E-9635333E0087}"/>
                </a:ext>
              </a:extLst>
            </p:cNvPr>
            <p:cNvSpPr/>
            <p:nvPr/>
          </p:nvSpPr>
          <p:spPr>
            <a:xfrm>
              <a:off x="4990038" y="3073760"/>
              <a:ext cx="2191975" cy="268322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D8CCE69-5930-3BB1-5DC8-CB00CBAB7A06}"/>
                </a:ext>
              </a:extLst>
            </p:cNvPr>
            <p:cNvGrpSpPr/>
            <p:nvPr/>
          </p:nvGrpSpPr>
          <p:grpSpPr>
            <a:xfrm>
              <a:off x="4980066" y="2841115"/>
              <a:ext cx="2211921" cy="397163"/>
              <a:chOff x="323272" y="2909455"/>
              <a:chExt cx="2211921" cy="397163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6DA9489A-D92D-13A3-97EB-DFAAB33F384C}"/>
                  </a:ext>
                </a:extLst>
              </p:cNvPr>
              <p:cNvSpPr/>
              <p:nvPr/>
            </p:nvSpPr>
            <p:spPr>
              <a:xfrm>
                <a:off x="323272" y="2909455"/>
                <a:ext cx="2211921" cy="397163"/>
              </a:xfrm>
              <a:prstGeom prst="roundRect">
                <a:avLst>
                  <a:gd name="adj" fmla="val 28295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BCF247C-BC2B-95E6-3C7F-D0846609A3A3}"/>
                  </a:ext>
                </a:extLst>
              </p:cNvPr>
              <p:cNvSpPr txBox="1"/>
              <p:nvPr/>
            </p:nvSpPr>
            <p:spPr>
              <a:xfrm>
                <a:off x="343218" y="2969537"/>
                <a:ext cx="21720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AFDFE"/>
                    </a:solidFill>
                    <a:latin typeface="Roboto" pitchFamily="2" charset="0"/>
                    <a:ea typeface="Roboto" pitchFamily="2" charset="0"/>
                  </a:rPr>
                  <a:t>MÔ HÌNH DOANH THU</a:t>
                </a:r>
                <a:endParaRPr lang="vi-VN" sz="14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F9D417F-B9A2-08BF-65F3-0B4DE826F8C1}"/>
                </a:ext>
              </a:extLst>
            </p:cNvPr>
            <p:cNvGrpSpPr/>
            <p:nvPr/>
          </p:nvGrpSpPr>
          <p:grpSpPr>
            <a:xfrm>
              <a:off x="5110089" y="3360209"/>
              <a:ext cx="2081895" cy="276999"/>
              <a:chOff x="336028" y="3410841"/>
              <a:chExt cx="2081895" cy="276999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2AF423C-23AC-D507-D340-A9D418587E64}"/>
                  </a:ext>
                </a:extLst>
              </p:cNvPr>
              <p:cNvSpPr txBox="1"/>
              <p:nvPr/>
            </p:nvSpPr>
            <p:spPr>
              <a:xfrm>
                <a:off x="505934" y="3410841"/>
                <a:ext cx="19119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Phí nền tảng hệ sinh thái</a:t>
                </a: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36603E4A-7F2A-8A5E-EA2F-89368BC19CF3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8E61758A-FD89-60FA-BAA7-8FC9473D3CD1}"/>
                </a:ext>
              </a:extLst>
            </p:cNvPr>
            <p:cNvGrpSpPr/>
            <p:nvPr/>
          </p:nvGrpSpPr>
          <p:grpSpPr>
            <a:xfrm>
              <a:off x="5110089" y="3701891"/>
              <a:ext cx="2061949" cy="276999"/>
              <a:chOff x="336028" y="3410841"/>
              <a:chExt cx="2061949" cy="276999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414FCD1-E207-6453-11DE-133C11953B81}"/>
                  </a:ext>
                </a:extLst>
              </p:cNvPr>
              <p:cNvSpPr txBox="1"/>
              <p:nvPr/>
            </p:nvSpPr>
            <p:spPr>
              <a:xfrm>
                <a:off x="505934" y="3410841"/>
                <a:ext cx="18920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Phí kết nối đối tác</a:t>
                </a: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135D0AE4-862C-69D3-1B23-49D0B6F666C7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4C24414-5529-2CE5-A271-D890A761B1B2}"/>
                </a:ext>
              </a:extLst>
            </p:cNvPr>
            <p:cNvGrpSpPr/>
            <p:nvPr/>
          </p:nvGrpSpPr>
          <p:grpSpPr>
            <a:xfrm>
              <a:off x="5110089" y="4043573"/>
              <a:ext cx="2061949" cy="646331"/>
              <a:chOff x="336028" y="3410841"/>
              <a:chExt cx="2061949" cy="646331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7663868-5726-A33D-3D66-2F9DB426957D}"/>
                  </a:ext>
                </a:extLst>
              </p:cNvPr>
              <p:cNvSpPr txBox="1"/>
              <p:nvPr/>
            </p:nvSpPr>
            <p:spPr>
              <a:xfrm>
                <a:off x="505934" y="3410841"/>
                <a:ext cx="18920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Phí khai thác dữ liệu bằng chứng (analytics, compliance)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4BDEF3A0-5E3C-DC97-EAC1-6A1CB7DF0009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EE623C3-EEB6-F340-8DDE-437841381408}"/>
                </a:ext>
              </a:extLst>
            </p:cNvPr>
            <p:cNvGrpSpPr/>
            <p:nvPr/>
          </p:nvGrpSpPr>
          <p:grpSpPr>
            <a:xfrm>
              <a:off x="5110089" y="4754587"/>
              <a:ext cx="1971819" cy="461665"/>
              <a:chOff x="336028" y="3410841"/>
              <a:chExt cx="1971819" cy="461665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D18B95-8E1F-4F90-6FCA-ED502B0ACF02}"/>
                  </a:ext>
                </a:extLst>
              </p:cNvPr>
              <p:cNvSpPr txBox="1"/>
              <p:nvPr/>
            </p:nvSpPr>
            <p:spPr>
              <a:xfrm>
                <a:off x="505935" y="3410841"/>
                <a:ext cx="18019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Biên lợi nhuận cao – scale mạnh</a:t>
                </a: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50C950C-5187-6BB5-3C4A-26BE0DE2A7EC}"/>
                  </a:ext>
                </a:extLst>
              </p:cNvPr>
              <p:cNvSpPr/>
              <p:nvPr/>
            </p:nvSpPr>
            <p:spPr>
              <a:xfrm>
                <a:off x="336028" y="3522549"/>
                <a:ext cx="72000" cy="720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2579467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F1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C4945BC-B28D-4BF7-E98D-FFC9BDE148C9}"/>
              </a:ext>
            </a:extLst>
          </p:cNvPr>
          <p:cNvGrpSpPr/>
          <p:nvPr/>
        </p:nvGrpSpPr>
        <p:grpSpPr>
          <a:xfrm>
            <a:off x="448881" y="183391"/>
            <a:ext cx="7616118" cy="1145461"/>
            <a:chOff x="3633773" y="267778"/>
            <a:chExt cx="7616118" cy="114546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DB6EAC4-1F06-6CA1-B31E-7E9D5B44C5C0}"/>
                </a:ext>
              </a:extLst>
            </p:cNvPr>
            <p:cNvSpPr txBox="1"/>
            <p:nvPr/>
          </p:nvSpPr>
          <p:spPr>
            <a:xfrm>
              <a:off x="3949049" y="267778"/>
              <a:ext cx="73008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000" b="1" dirty="0">
                  <a:solidFill>
                    <a:schemeClr val="bg2">
                      <a:lumMod val="25000"/>
                    </a:schemeClr>
                  </a:solidFill>
                  <a:latin typeface="Roboto" pitchFamily="2" charset="0"/>
                  <a:ea typeface="Roboto" pitchFamily="2" charset="0"/>
                </a:rPr>
                <a:t>MÔ HÌNH</a:t>
              </a:r>
            </a:p>
            <a:p>
              <a:pPr algn="just"/>
              <a:r>
                <a:rPr lang="en-US" sz="30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TRIỂN KHAI KINH DOANH</a:t>
              </a:r>
              <a:endParaRPr lang="vi-VN" sz="30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023BBAC-1754-EC4E-C604-D65E6229A45F}"/>
                </a:ext>
              </a:extLst>
            </p:cNvPr>
            <p:cNvGrpSpPr/>
            <p:nvPr/>
          </p:nvGrpSpPr>
          <p:grpSpPr>
            <a:xfrm>
              <a:off x="3633773" y="1319330"/>
              <a:ext cx="7322878" cy="93909"/>
              <a:chOff x="4404368" y="1337114"/>
              <a:chExt cx="7322878" cy="93909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06762B52-1412-6497-AA98-0827B9D3E75F}"/>
                  </a:ext>
                </a:extLst>
              </p:cNvPr>
              <p:cNvCxnSpPr>
                <a:cxnSpLocks/>
                <a:endCxn id="8" idx="6"/>
              </p:cNvCxnSpPr>
              <p:nvPr/>
            </p:nvCxnSpPr>
            <p:spPr>
              <a:xfrm flipV="1">
                <a:off x="4463045" y="1384069"/>
                <a:ext cx="7264201" cy="0"/>
              </a:xfrm>
              <a:prstGeom prst="line">
                <a:avLst/>
              </a:prstGeom>
              <a:ln w="2857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A2F107E-E8CA-C337-D674-58F36210A840}"/>
                  </a:ext>
                </a:extLst>
              </p:cNvPr>
              <p:cNvGrpSpPr/>
              <p:nvPr/>
            </p:nvGrpSpPr>
            <p:grpSpPr>
              <a:xfrm>
                <a:off x="4404368" y="1337114"/>
                <a:ext cx="7322878" cy="93909"/>
                <a:chOff x="4404368" y="1337114"/>
                <a:chExt cx="7322878" cy="93909"/>
              </a:xfrm>
            </p:grpSpPr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65C06106-0B0E-2BC2-7F64-B7EE61CAE453}"/>
                    </a:ext>
                  </a:extLst>
                </p:cNvPr>
                <p:cNvSpPr/>
                <p:nvPr/>
              </p:nvSpPr>
              <p:spPr>
                <a:xfrm>
                  <a:off x="4404368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95DC4A35-8FBA-34A3-5EE0-AD4E0356DF76}"/>
                    </a:ext>
                  </a:extLst>
                </p:cNvPr>
                <p:cNvSpPr/>
                <p:nvPr/>
              </p:nvSpPr>
              <p:spPr>
                <a:xfrm>
                  <a:off x="11633337" y="1337114"/>
                  <a:ext cx="93909" cy="9390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 dirty="0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25DB8B4-FA07-EF87-7AA4-4A6A329CA069}"/>
              </a:ext>
            </a:extLst>
          </p:cNvPr>
          <p:cNvGrpSpPr/>
          <p:nvPr/>
        </p:nvGrpSpPr>
        <p:grpSpPr>
          <a:xfrm>
            <a:off x="764157" y="2119507"/>
            <a:ext cx="1849736" cy="2756868"/>
            <a:chOff x="764157" y="2418261"/>
            <a:chExt cx="1849736" cy="275686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8A5A99E-B362-69E6-69FD-317BB2066E3B}"/>
                </a:ext>
              </a:extLst>
            </p:cNvPr>
            <p:cNvGrpSpPr/>
            <p:nvPr/>
          </p:nvGrpSpPr>
          <p:grpSpPr>
            <a:xfrm>
              <a:off x="764159" y="2570500"/>
              <a:ext cx="1849734" cy="2096654"/>
              <a:chOff x="625611" y="1847272"/>
              <a:chExt cx="1849734" cy="209665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AD74F877-165A-4DF6-D1E1-DC6F0035B3E2}"/>
                  </a:ext>
                </a:extLst>
              </p:cNvPr>
              <p:cNvSpPr/>
              <p:nvPr/>
            </p:nvSpPr>
            <p:spPr>
              <a:xfrm>
                <a:off x="625611" y="1847272"/>
                <a:ext cx="1849734" cy="175489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31F3CCF-C31D-87F1-AED3-E3C1972D58F0}"/>
                  </a:ext>
                </a:extLst>
              </p:cNvPr>
              <p:cNvGrpSpPr/>
              <p:nvPr/>
            </p:nvGrpSpPr>
            <p:grpSpPr>
              <a:xfrm>
                <a:off x="1124974" y="3066479"/>
                <a:ext cx="851008" cy="877447"/>
                <a:chOff x="1124974" y="3066479"/>
                <a:chExt cx="851008" cy="877447"/>
              </a:xfrm>
            </p:grpSpPr>
            <p:sp>
              <p:nvSpPr>
                <p:cNvPr id="10" name="Hexagon 9">
                  <a:extLst>
                    <a:ext uri="{FF2B5EF4-FFF2-40B4-BE49-F238E27FC236}">
                      <a16:creationId xmlns:a16="http://schemas.microsoft.com/office/drawing/2014/main" id="{DCF2A072-1B1E-48B3-BB02-81CE7D1478A4}"/>
                    </a:ext>
                  </a:extLst>
                </p:cNvPr>
                <p:cNvSpPr/>
                <p:nvPr/>
              </p:nvSpPr>
              <p:spPr>
                <a:xfrm rot="5400000">
                  <a:off x="1111754" y="3079699"/>
                  <a:ext cx="877447" cy="851008"/>
                </a:xfrm>
                <a:prstGeom prst="hexagon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89B0C1B-2325-5F80-703B-0C24A3202645}"/>
                    </a:ext>
                  </a:extLst>
                </p:cNvPr>
                <p:cNvSpPr txBox="1"/>
                <p:nvPr/>
              </p:nvSpPr>
              <p:spPr>
                <a:xfrm>
                  <a:off x="1259635" y="3112788"/>
                  <a:ext cx="581684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1</a:t>
                  </a:r>
                  <a:endParaRPr lang="vi-VN" sz="4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C2B4B91-6BC0-43BF-E1B0-532BAE0F34A8}"/>
                </a:ext>
              </a:extLst>
            </p:cNvPr>
            <p:cNvSpPr txBox="1"/>
            <p:nvPr/>
          </p:nvSpPr>
          <p:spPr>
            <a:xfrm>
              <a:off x="764157" y="4713464"/>
              <a:ext cx="184973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XÂY DỰNG &amp; TIẾP CẬN THỊ TRƯỜNG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057F698-FBBD-FF23-2028-AF8F1522B033}"/>
                </a:ext>
              </a:extLst>
            </p:cNvPr>
            <p:cNvGrpSpPr/>
            <p:nvPr/>
          </p:nvGrpSpPr>
          <p:grpSpPr>
            <a:xfrm>
              <a:off x="1030363" y="2418261"/>
              <a:ext cx="1310512" cy="276999"/>
              <a:chOff x="1030363" y="2418261"/>
              <a:chExt cx="1310512" cy="276999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3F19033B-1169-7F30-FEAA-47EB1E589583}"/>
                  </a:ext>
                </a:extLst>
              </p:cNvPr>
              <p:cNvSpPr/>
              <p:nvPr/>
            </p:nvSpPr>
            <p:spPr>
              <a:xfrm>
                <a:off x="1037174" y="2418261"/>
                <a:ext cx="1303700" cy="272631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7685F9D-8FAE-E9D1-4449-8CBC7ADE9816}"/>
                  </a:ext>
                </a:extLst>
              </p:cNvPr>
              <p:cNvSpPr txBox="1"/>
              <p:nvPr/>
            </p:nvSpPr>
            <p:spPr>
              <a:xfrm>
                <a:off x="1030363" y="2418261"/>
                <a:ext cx="13105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AFDFE"/>
                    </a:solidFill>
                    <a:latin typeface="Roboto" pitchFamily="2" charset="0"/>
                    <a:ea typeface="Roboto" pitchFamily="2" charset="0"/>
                  </a:rPr>
                  <a:t>GIAI ĐOẠN</a:t>
                </a:r>
                <a:endParaRPr lang="vi-VN" sz="14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A4D5A5E-822D-0E43-9966-F04748201F74}"/>
              </a:ext>
            </a:extLst>
          </p:cNvPr>
          <p:cNvGrpSpPr/>
          <p:nvPr/>
        </p:nvGrpSpPr>
        <p:grpSpPr>
          <a:xfrm>
            <a:off x="3702142" y="2117322"/>
            <a:ext cx="1849734" cy="2574387"/>
            <a:chOff x="3702142" y="2416076"/>
            <a:chExt cx="1849734" cy="257438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AEB622B-AD15-4D31-362A-9285504760CF}"/>
                </a:ext>
              </a:extLst>
            </p:cNvPr>
            <p:cNvGrpSpPr/>
            <p:nvPr/>
          </p:nvGrpSpPr>
          <p:grpSpPr>
            <a:xfrm>
              <a:off x="3702142" y="2570500"/>
              <a:ext cx="1849734" cy="2096655"/>
              <a:chOff x="3214791" y="1847271"/>
              <a:chExt cx="1849734" cy="2096655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2CB76B8F-E267-6E29-8B31-753A1135AB38}"/>
                  </a:ext>
                </a:extLst>
              </p:cNvPr>
              <p:cNvSpPr/>
              <p:nvPr/>
            </p:nvSpPr>
            <p:spPr>
              <a:xfrm>
                <a:off x="3214791" y="1847271"/>
                <a:ext cx="1849734" cy="1754895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3060123-1189-5AC8-2C20-241D03312B0B}"/>
                  </a:ext>
                </a:extLst>
              </p:cNvPr>
              <p:cNvGrpSpPr/>
              <p:nvPr/>
            </p:nvGrpSpPr>
            <p:grpSpPr>
              <a:xfrm>
                <a:off x="3714154" y="3066479"/>
                <a:ext cx="851008" cy="877447"/>
                <a:chOff x="1124974" y="3066479"/>
                <a:chExt cx="851008" cy="877447"/>
              </a:xfrm>
            </p:grpSpPr>
            <p:sp>
              <p:nvSpPr>
                <p:cNvPr id="15" name="Hexagon 14">
                  <a:extLst>
                    <a:ext uri="{FF2B5EF4-FFF2-40B4-BE49-F238E27FC236}">
                      <a16:creationId xmlns:a16="http://schemas.microsoft.com/office/drawing/2014/main" id="{3FA9FA2C-D664-D466-7D6C-6C5E1BB6647E}"/>
                    </a:ext>
                  </a:extLst>
                </p:cNvPr>
                <p:cNvSpPr/>
                <p:nvPr/>
              </p:nvSpPr>
              <p:spPr>
                <a:xfrm rot="5400000">
                  <a:off x="1111754" y="3079699"/>
                  <a:ext cx="877447" cy="851008"/>
                </a:xfrm>
                <a:prstGeom prst="hexagon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61718E4-E2A2-B5F6-5A70-7F953956547C}"/>
                    </a:ext>
                  </a:extLst>
                </p:cNvPr>
                <p:cNvSpPr txBox="1"/>
                <p:nvPr/>
              </p:nvSpPr>
              <p:spPr>
                <a:xfrm>
                  <a:off x="1259635" y="3112788"/>
                  <a:ext cx="581684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2</a:t>
                  </a:r>
                  <a:endParaRPr lang="vi-VN" sz="4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A37DE7B-A270-CF1D-75D6-C006D7861558}"/>
                </a:ext>
              </a:extLst>
            </p:cNvPr>
            <p:cNvSpPr txBox="1"/>
            <p:nvPr/>
          </p:nvSpPr>
          <p:spPr>
            <a:xfrm>
              <a:off x="3702142" y="4713464"/>
              <a:ext cx="184973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TRIỂN KHAI PILOT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1797599-8DFD-44A6-5AFF-F44DAD64DCBF}"/>
                </a:ext>
              </a:extLst>
            </p:cNvPr>
            <p:cNvGrpSpPr/>
            <p:nvPr/>
          </p:nvGrpSpPr>
          <p:grpSpPr>
            <a:xfrm>
              <a:off x="3971752" y="2416076"/>
              <a:ext cx="1310512" cy="276999"/>
              <a:chOff x="1030363" y="2418261"/>
              <a:chExt cx="1310512" cy="27699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8C9C422-AAB5-8129-CBFD-039143D1BCB6}"/>
                  </a:ext>
                </a:extLst>
              </p:cNvPr>
              <p:cNvSpPr/>
              <p:nvPr/>
            </p:nvSpPr>
            <p:spPr>
              <a:xfrm>
                <a:off x="1037174" y="2418261"/>
                <a:ext cx="1303700" cy="272631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C84B1EF-0626-EE60-E81B-BCC4A082D210}"/>
                  </a:ext>
                </a:extLst>
              </p:cNvPr>
              <p:cNvSpPr txBox="1"/>
              <p:nvPr/>
            </p:nvSpPr>
            <p:spPr>
              <a:xfrm>
                <a:off x="1030363" y="2418261"/>
                <a:ext cx="13105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AFDFE"/>
                    </a:solidFill>
                    <a:latin typeface="Roboto" pitchFamily="2" charset="0"/>
                    <a:ea typeface="Roboto" pitchFamily="2" charset="0"/>
                  </a:rPr>
                  <a:t>GIAI ĐOẠN</a:t>
                </a:r>
                <a:endParaRPr lang="vi-VN" sz="14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CD58661-ACE8-77C7-53A4-784B193A81AA}"/>
              </a:ext>
            </a:extLst>
          </p:cNvPr>
          <p:cNvGrpSpPr/>
          <p:nvPr/>
        </p:nvGrpSpPr>
        <p:grpSpPr>
          <a:xfrm>
            <a:off x="6640125" y="2119507"/>
            <a:ext cx="1849734" cy="2756867"/>
            <a:chOff x="6640125" y="2418261"/>
            <a:chExt cx="1849734" cy="275686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0267FE-9FB7-2C89-E655-D8DF733FD9D6}"/>
                </a:ext>
              </a:extLst>
            </p:cNvPr>
            <p:cNvGrpSpPr/>
            <p:nvPr/>
          </p:nvGrpSpPr>
          <p:grpSpPr>
            <a:xfrm>
              <a:off x="6640125" y="2570500"/>
              <a:ext cx="1849734" cy="2096657"/>
              <a:chOff x="5875070" y="1847270"/>
              <a:chExt cx="1849734" cy="2096657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AA0A683E-F234-D693-5AEB-34D58CB61088}"/>
                  </a:ext>
                </a:extLst>
              </p:cNvPr>
              <p:cNvSpPr/>
              <p:nvPr/>
            </p:nvSpPr>
            <p:spPr>
              <a:xfrm>
                <a:off x="5875070" y="1847270"/>
                <a:ext cx="1849734" cy="175489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C654966-F54F-9FB3-FC92-D8FCA2AFB883}"/>
                  </a:ext>
                </a:extLst>
              </p:cNvPr>
              <p:cNvGrpSpPr/>
              <p:nvPr/>
            </p:nvGrpSpPr>
            <p:grpSpPr>
              <a:xfrm>
                <a:off x="6374433" y="3066480"/>
                <a:ext cx="851008" cy="877447"/>
                <a:chOff x="1124974" y="3066479"/>
                <a:chExt cx="851008" cy="877447"/>
              </a:xfrm>
            </p:grpSpPr>
            <p:sp>
              <p:nvSpPr>
                <p:cNvPr id="19" name="Hexagon 18">
                  <a:extLst>
                    <a:ext uri="{FF2B5EF4-FFF2-40B4-BE49-F238E27FC236}">
                      <a16:creationId xmlns:a16="http://schemas.microsoft.com/office/drawing/2014/main" id="{D664F10E-2545-7044-C337-AC7A3F599E7A}"/>
                    </a:ext>
                  </a:extLst>
                </p:cNvPr>
                <p:cNvSpPr/>
                <p:nvPr/>
              </p:nvSpPr>
              <p:spPr>
                <a:xfrm rot="5400000">
                  <a:off x="1111754" y="3079699"/>
                  <a:ext cx="877447" cy="851008"/>
                </a:xfrm>
                <a:prstGeom prst="hexagon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CE598650-BCF2-AEE1-D2A3-6529DDAB619E}"/>
                    </a:ext>
                  </a:extLst>
                </p:cNvPr>
                <p:cNvSpPr txBox="1"/>
                <p:nvPr/>
              </p:nvSpPr>
              <p:spPr>
                <a:xfrm>
                  <a:off x="1259635" y="3112788"/>
                  <a:ext cx="581684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3</a:t>
                  </a:r>
                  <a:endParaRPr lang="vi-VN" sz="4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2A0E589-15CA-7AB1-A4D4-0CE7C3D1D495}"/>
                </a:ext>
              </a:extLst>
            </p:cNvPr>
            <p:cNvSpPr txBox="1"/>
            <p:nvPr/>
          </p:nvSpPr>
          <p:spPr>
            <a:xfrm>
              <a:off x="6640125" y="4713463"/>
              <a:ext cx="184973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MỞ RỘNG TOÀN </a:t>
              </a:r>
            </a:p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NGÂN HÀNG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AF62CCA-98C0-9DF9-3975-E7D8CF70F8AF}"/>
                </a:ext>
              </a:extLst>
            </p:cNvPr>
            <p:cNvGrpSpPr/>
            <p:nvPr/>
          </p:nvGrpSpPr>
          <p:grpSpPr>
            <a:xfrm>
              <a:off x="6909735" y="2418261"/>
              <a:ext cx="1310512" cy="276999"/>
              <a:chOff x="1030363" y="2418261"/>
              <a:chExt cx="1310512" cy="276999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76E4D241-5E92-F43A-E6E8-B5637252FA1F}"/>
                  </a:ext>
                </a:extLst>
              </p:cNvPr>
              <p:cNvSpPr/>
              <p:nvPr/>
            </p:nvSpPr>
            <p:spPr>
              <a:xfrm>
                <a:off x="1037174" y="2418261"/>
                <a:ext cx="1303700" cy="272631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0B0170D-FAB4-5A6F-4932-E63578173722}"/>
                  </a:ext>
                </a:extLst>
              </p:cNvPr>
              <p:cNvSpPr txBox="1"/>
              <p:nvPr/>
            </p:nvSpPr>
            <p:spPr>
              <a:xfrm>
                <a:off x="1030363" y="2418261"/>
                <a:ext cx="13105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AFDFE"/>
                    </a:solidFill>
                    <a:latin typeface="Roboto" pitchFamily="2" charset="0"/>
                    <a:ea typeface="Roboto" pitchFamily="2" charset="0"/>
                  </a:rPr>
                  <a:t>GIAI ĐOẠN</a:t>
                </a:r>
                <a:endParaRPr lang="vi-VN" sz="14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0B7EAD4-3B93-2474-5158-2183163426A6}"/>
              </a:ext>
            </a:extLst>
          </p:cNvPr>
          <p:cNvGrpSpPr/>
          <p:nvPr/>
        </p:nvGrpSpPr>
        <p:grpSpPr>
          <a:xfrm>
            <a:off x="9578107" y="2133246"/>
            <a:ext cx="1849734" cy="2558461"/>
            <a:chOff x="9578107" y="2432000"/>
            <a:chExt cx="1849734" cy="255846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34FA668-E2B6-0EB9-871D-4153AD4F8E6D}"/>
                </a:ext>
              </a:extLst>
            </p:cNvPr>
            <p:cNvGrpSpPr/>
            <p:nvPr/>
          </p:nvGrpSpPr>
          <p:grpSpPr>
            <a:xfrm>
              <a:off x="9578107" y="2570500"/>
              <a:ext cx="1849734" cy="2096657"/>
              <a:chOff x="8535348" y="1847269"/>
              <a:chExt cx="1849734" cy="2096657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2C5024A-3422-938C-D3E0-AF13BED5512D}"/>
                  </a:ext>
                </a:extLst>
              </p:cNvPr>
              <p:cNvSpPr/>
              <p:nvPr/>
            </p:nvSpPr>
            <p:spPr>
              <a:xfrm>
                <a:off x="8535348" y="1847269"/>
                <a:ext cx="1849734" cy="175489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5628F44-B3E2-D9C9-5C2C-D2E3B5FB1ED4}"/>
                  </a:ext>
                </a:extLst>
              </p:cNvPr>
              <p:cNvGrpSpPr/>
              <p:nvPr/>
            </p:nvGrpSpPr>
            <p:grpSpPr>
              <a:xfrm>
                <a:off x="9034711" y="3066479"/>
                <a:ext cx="851008" cy="877447"/>
                <a:chOff x="1124974" y="3066479"/>
                <a:chExt cx="851008" cy="877447"/>
              </a:xfrm>
            </p:grpSpPr>
            <p:sp>
              <p:nvSpPr>
                <p:cNvPr id="23" name="Hexagon 22">
                  <a:extLst>
                    <a:ext uri="{FF2B5EF4-FFF2-40B4-BE49-F238E27FC236}">
                      <a16:creationId xmlns:a16="http://schemas.microsoft.com/office/drawing/2014/main" id="{147AC748-8A43-68D0-C430-57C7D54526B0}"/>
                    </a:ext>
                  </a:extLst>
                </p:cNvPr>
                <p:cNvSpPr/>
                <p:nvPr/>
              </p:nvSpPr>
              <p:spPr>
                <a:xfrm rot="5400000">
                  <a:off x="1111754" y="3079699"/>
                  <a:ext cx="877447" cy="851008"/>
                </a:xfrm>
                <a:prstGeom prst="hexagon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950D900-C600-A377-4CA2-9DFF243AFFEB}"/>
                    </a:ext>
                  </a:extLst>
                </p:cNvPr>
                <p:cNvSpPr txBox="1"/>
                <p:nvPr/>
              </p:nvSpPr>
              <p:spPr>
                <a:xfrm>
                  <a:off x="1259635" y="3112788"/>
                  <a:ext cx="581684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4</a:t>
                  </a:r>
                  <a:endParaRPr lang="vi-VN" sz="4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ED005E-EFD5-C7F4-365B-F503F8230302}"/>
                </a:ext>
              </a:extLst>
            </p:cNvPr>
            <p:cNvSpPr txBox="1"/>
            <p:nvPr/>
          </p:nvSpPr>
          <p:spPr>
            <a:xfrm>
              <a:off x="9578107" y="4713462"/>
              <a:ext cx="18497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VẬN HÀNH &amp; TỐI ƯU</a:t>
              </a:r>
              <a:endParaRPr lang="vi-VN" sz="14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C3466A8-36E1-C280-6273-5915AB470B28}"/>
                </a:ext>
              </a:extLst>
            </p:cNvPr>
            <p:cNvGrpSpPr/>
            <p:nvPr/>
          </p:nvGrpSpPr>
          <p:grpSpPr>
            <a:xfrm>
              <a:off x="9851125" y="2432000"/>
              <a:ext cx="1310512" cy="276999"/>
              <a:chOff x="1030363" y="2418261"/>
              <a:chExt cx="1310512" cy="276999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A03A59C3-6D25-04A6-8930-9AE7BF9BF4F2}"/>
                  </a:ext>
                </a:extLst>
              </p:cNvPr>
              <p:cNvSpPr/>
              <p:nvPr/>
            </p:nvSpPr>
            <p:spPr>
              <a:xfrm>
                <a:off x="1037174" y="2418261"/>
                <a:ext cx="1303700" cy="272631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3F2AEC1-24E1-14AD-F7CC-9D15CF919250}"/>
                  </a:ext>
                </a:extLst>
              </p:cNvPr>
              <p:cNvSpPr txBox="1"/>
              <p:nvPr/>
            </p:nvSpPr>
            <p:spPr>
              <a:xfrm>
                <a:off x="1030363" y="2418261"/>
                <a:ext cx="13105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AFDFE"/>
                    </a:solidFill>
                    <a:latin typeface="Roboto" pitchFamily="2" charset="0"/>
                    <a:ea typeface="Roboto" pitchFamily="2" charset="0"/>
                  </a:rPr>
                  <a:t>GIAI ĐOẠN</a:t>
                </a:r>
                <a:endParaRPr lang="vi-VN" sz="1400" b="1" dirty="0">
                  <a:solidFill>
                    <a:srgbClr val="FAFDFE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16A6808-DFF5-E954-75C1-BDC2C23ABE51}"/>
              </a:ext>
            </a:extLst>
          </p:cNvPr>
          <p:cNvGrpSpPr/>
          <p:nvPr/>
        </p:nvGrpSpPr>
        <p:grpSpPr>
          <a:xfrm>
            <a:off x="860456" y="4982588"/>
            <a:ext cx="2043820" cy="461665"/>
            <a:chOff x="860456" y="4982588"/>
            <a:chExt cx="2043820" cy="46166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87346FF-FBD8-9B34-E6B5-AA4DAE906050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Đối tượng tiếp cận trong ngân hàng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0669264-B9B1-3A6E-7CC6-CFD3C362443E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8DD5B7A-7AFB-835C-5D59-943A2A5611A4}"/>
              </a:ext>
            </a:extLst>
          </p:cNvPr>
          <p:cNvGrpSpPr/>
          <p:nvPr/>
        </p:nvGrpSpPr>
        <p:grpSpPr>
          <a:xfrm>
            <a:off x="860456" y="5449124"/>
            <a:ext cx="2043820" cy="276999"/>
            <a:chOff x="860456" y="4982588"/>
            <a:chExt cx="2043820" cy="27699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77AC32-FDFB-D213-1726-4EC19CDDDD82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Thông điệp bán hàng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AF9F95F-2326-831D-EBF3-33051BB65F98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FD26FD8-F411-37CE-A622-510C93946EF0}"/>
              </a:ext>
            </a:extLst>
          </p:cNvPr>
          <p:cNvGrpSpPr/>
          <p:nvPr/>
        </p:nvGrpSpPr>
        <p:grpSpPr>
          <a:xfrm>
            <a:off x="860456" y="5730994"/>
            <a:ext cx="2290150" cy="276999"/>
            <a:chOff x="860456" y="4982588"/>
            <a:chExt cx="2290150" cy="27699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4974384-F30D-BD7C-CFBE-D9A18E8407DB}"/>
                </a:ext>
              </a:extLst>
            </p:cNvPr>
            <p:cNvSpPr txBox="1"/>
            <p:nvPr/>
          </p:nvSpPr>
          <p:spPr>
            <a:xfrm>
              <a:off x="1030363" y="4982588"/>
              <a:ext cx="21202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Sản phẩm chào bán ban đầu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8A2FB03-1E04-B34D-C418-1BC6CEE8729F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B6C485F-4FC2-DE88-4B73-BAB5888828FB}"/>
              </a:ext>
            </a:extLst>
          </p:cNvPr>
          <p:cNvGrpSpPr/>
          <p:nvPr/>
        </p:nvGrpSpPr>
        <p:grpSpPr>
          <a:xfrm>
            <a:off x="860456" y="6012863"/>
            <a:ext cx="2290150" cy="461665"/>
            <a:chOff x="860456" y="4982588"/>
            <a:chExt cx="2290150" cy="46166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7F66A74-0B21-86EB-FC2C-8ABF3B97C116}"/>
                </a:ext>
              </a:extLst>
            </p:cNvPr>
            <p:cNvSpPr txBox="1"/>
            <p:nvPr/>
          </p:nvSpPr>
          <p:spPr>
            <a:xfrm>
              <a:off x="1030363" y="4982588"/>
              <a:ext cx="21202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Mô hình thương mại giai đoạn này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6953458-0CD2-0E42-BE07-46C8A9BB8EFD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2E560AC3-70B0-EE89-2CDA-09DC4EF31075}"/>
              </a:ext>
            </a:extLst>
          </p:cNvPr>
          <p:cNvSpPr txBox="1"/>
          <p:nvPr/>
        </p:nvSpPr>
        <p:spPr>
          <a:xfrm>
            <a:off x="848347" y="1669968"/>
            <a:ext cx="187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Quý I năm 2026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A62A4A7-7F83-F556-E71F-4C121F96933D}"/>
              </a:ext>
            </a:extLst>
          </p:cNvPr>
          <p:cNvSpPr txBox="1"/>
          <p:nvPr/>
        </p:nvSpPr>
        <p:spPr>
          <a:xfrm>
            <a:off x="3690051" y="1667742"/>
            <a:ext cx="187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Quý II &amp; III năm 2026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0F71889-D311-C79F-0123-F91615D60F53}"/>
              </a:ext>
            </a:extLst>
          </p:cNvPr>
          <p:cNvGrpSpPr/>
          <p:nvPr/>
        </p:nvGrpSpPr>
        <p:grpSpPr>
          <a:xfrm>
            <a:off x="3702142" y="4982587"/>
            <a:ext cx="2043820" cy="276999"/>
            <a:chOff x="860456" y="4982588"/>
            <a:chExt cx="2043820" cy="27699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C51FD81-8F5F-E77B-43C5-3920073B4FC1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Phạm vi triển khai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8F1A0FB-F3DF-4DFA-1A69-73439346DFE1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6942E88-B3F7-D954-7DE0-C7ACF62A803A}"/>
              </a:ext>
            </a:extLst>
          </p:cNvPr>
          <p:cNvGrpSpPr/>
          <p:nvPr/>
        </p:nvGrpSpPr>
        <p:grpSpPr>
          <a:xfrm>
            <a:off x="3702142" y="5324389"/>
            <a:ext cx="2043820" cy="276999"/>
            <a:chOff x="860456" y="4982588"/>
            <a:chExt cx="2043820" cy="27699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9ED1BCE-1E32-76F8-F6FB-29254903635F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Triển khai kỹ thuật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779BDA6-4558-DD9C-B0FD-8E33151EB8B6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723BDFA-2B9B-61D9-854F-208AE0A04434}"/>
              </a:ext>
            </a:extLst>
          </p:cNvPr>
          <p:cNvGrpSpPr/>
          <p:nvPr/>
        </p:nvGrpSpPr>
        <p:grpSpPr>
          <a:xfrm>
            <a:off x="3702142" y="5666191"/>
            <a:ext cx="2043820" cy="276999"/>
            <a:chOff x="860456" y="4982588"/>
            <a:chExt cx="2043820" cy="27699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2DC0AE9-0568-8776-E5F7-8039FA326D2D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Triển khai pháp lý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63E87D6-890C-0A9A-34DD-9215E546ED54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FCB75D3-2ECC-EF3A-685B-599F6E23C5EC}"/>
              </a:ext>
            </a:extLst>
          </p:cNvPr>
          <p:cNvGrpSpPr/>
          <p:nvPr/>
        </p:nvGrpSpPr>
        <p:grpSpPr>
          <a:xfrm>
            <a:off x="3702142" y="6007993"/>
            <a:ext cx="2043820" cy="276999"/>
            <a:chOff x="860456" y="4982588"/>
            <a:chExt cx="2043820" cy="27699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007F298-648A-740F-20F0-BACF2FC6A9A0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Deliverables bắt buộc</a:t>
              </a: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FFAEA336-52A3-B48E-CB25-B203B391681A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03C3D75-6DC3-262A-BC54-70C25DAFCA85}"/>
              </a:ext>
            </a:extLst>
          </p:cNvPr>
          <p:cNvGrpSpPr/>
          <p:nvPr/>
        </p:nvGrpSpPr>
        <p:grpSpPr>
          <a:xfrm>
            <a:off x="6637833" y="4991795"/>
            <a:ext cx="2043820" cy="276999"/>
            <a:chOff x="860456" y="4982588"/>
            <a:chExt cx="2043820" cy="27699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E9ABB4E-92F3-3470-C04E-4BAAD3A39B4E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Mở rộng nghiệp vụ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752DF77-1295-36D2-34C0-E1E4C6459504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86D131A6-33BC-F57D-FD6D-07C9B2C35FF5}"/>
              </a:ext>
            </a:extLst>
          </p:cNvPr>
          <p:cNvSpPr txBox="1"/>
          <p:nvPr/>
        </p:nvSpPr>
        <p:spPr>
          <a:xfrm>
            <a:off x="6629091" y="1665516"/>
            <a:ext cx="1873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Từ Quý IV năm 2026 – năm 2027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CB18280-C348-BB69-0275-59F8E217BAC6}"/>
              </a:ext>
            </a:extLst>
          </p:cNvPr>
          <p:cNvSpPr txBox="1"/>
          <p:nvPr/>
        </p:nvSpPr>
        <p:spPr>
          <a:xfrm>
            <a:off x="9578107" y="1665516"/>
            <a:ext cx="187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200" b="1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Từ năm 2028 trở về sau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B12A573-FA16-8ED2-2E83-1F5316AD51C4}"/>
              </a:ext>
            </a:extLst>
          </p:cNvPr>
          <p:cNvGrpSpPr/>
          <p:nvPr/>
        </p:nvGrpSpPr>
        <p:grpSpPr>
          <a:xfrm>
            <a:off x="6637833" y="5301195"/>
            <a:ext cx="2043820" cy="461665"/>
            <a:chOff x="860456" y="4982588"/>
            <a:chExt cx="2043820" cy="46166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E1A8DDA-8853-7585-C1EB-F130D09916D4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Mô hình thương mại chính thức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2AAD53C-E4D5-C0BC-5C60-B35D59952BEC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25C1080-358A-5A39-0283-9C5621ACE34A}"/>
              </a:ext>
            </a:extLst>
          </p:cNvPr>
          <p:cNvGrpSpPr/>
          <p:nvPr/>
        </p:nvGrpSpPr>
        <p:grpSpPr>
          <a:xfrm>
            <a:off x="6637833" y="5795262"/>
            <a:ext cx="2043820" cy="276999"/>
            <a:chOff x="860456" y="4982588"/>
            <a:chExt cx="2043820" cy="27699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5F16497-6793-DA0E-F20D-8DB20A37BDDD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Mô hình bán chéo</a:t>
              </a: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7B80E4DB-7329-D3CC-4A2F-80FF306D0625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AB16E84-51A1-5E95-7BE1-A3B3AD090552}"/>
              </a:ext>
            </a:extLst>
          </p:cNvPr>
          <p:cNvGrpSpPr/>
          <p:nvPr/>
        </p:nvGrpSpPr>
        <p:grpSpPr>
          <a:xfrm>
            <a:off x="9578107" y="4965003"/>
            <a:ext cx="2043820" cy="276999"/>
            <a:chOff x="860456" y="4982588"/>
            <a:chExt cx="2043820" cy="27699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03AAFBD-EFEF-9568-D843-F7BBC7527E0E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Vận hành thường xuyên</a:t>
              </a: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B25CA2D5-CBB8-B352-F47A-73169B75603A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797F48A-C94F-D1A3-3455-3CF704D03C2D}"/>
              </a:ext>
            </a:extLst>
          </p:cNvPr>
          <p:cNvGrpSpPr/>
          <p:nvPr/>
        </p:nvGrpSpPr>
        <p:grpSpPr>
          <a:xfrm>
            <a:off x="9578107" y="5321945"/>
            <a:ext cx="2043820" cy="276999"/>
            <a:chOff x="860456" y="4982588"/>
            <a:chExt cx="2043820" cy="27699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6E1D840-2EAA-F290-DDAE-3472439100FF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Tối ưu chi phí &amp; hiệu quả</a:t>
              </a: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9894E99-F467-3C5C-E17B-D7C3AF197D87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C427E5E-D13D-A596-1AE0-4597EB20F57A}"/>
              </a:ext>
            </a:extLst>
          </p:cNvPr>
          <p:cNvGrpSpPr/>
          <p:nvPr/>
        </p:nvGrpSpPr>
        <p:grpSpPr>
          <a:xfrm>
            <a:off x="9578107" y="5678887"/>
            <a:ext cx="2043820" cy="276999"/>
            <a:chOff x="860456" y="4982588"/>
            <a:chExt cx="2043820" cy="276999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C445D56-B4CA-FAF5-12FB-1C83FA66534E}"/>
                </a:ext>
              </a:extLst>
            </p:cNvPr>
            <p:cNvSpPr txBox="1"/>
            <p:nvPr/>
          </p:nvSpPr>
          <p:spPr>
            <a:xfrm>
              <a:off x="1030363" y="4982588"/>
              <a:ext cx="18739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0070C0"/>
                  </a:solidFill>
                  <a:latin typeface="Roboto" pitchFamily="2" charset="0"/>
                  <a:ea typeface="Roboto" pitchFamily="2" charset="0"/>
                </a:rPr>
                <a:t>Khóa chặt hệ sinh thái</a:t>
              </a: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0558B88B-15F3-4767-7EA2-45DB62DDC828}"/>
                </a:ext>
              </a:extLst>
            </p:cNvPr>
            <p:cNvSpPr/>
            <p:nvPr/>
          </p:nvSpPr>
          <p:spPr>
            <a:xfrm>
              <a:off x="860456" y="5094296"/>
              <a:ext cx="72000" cy="7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A4E1C85F-E8F1-D1B8-BE66-566AD4BE4C2C}"/>
              </a:ext>
            </a:extLst>
          </p:cNvPr>
          <p:cNvCxnSpPr>
            <a:cxnSpLocks/>
          </p:cNvCxnSpPr>
          <p:nvPr/>
        </p:nvCxnSpPr>
        <p:spPr>
          <a:xfrm>
            <a:off x="2613893" y="3149194"/>
            <a:ext cx="1088249" cy="0"/>
          </a:xfrm>
          <a:prstGeom prst="line">
            <a:avLst/>
          </a:prstGeom>
          <a:ln>
            <a:solidFill>
              <a:srgbClr val="0070C0"/>
            </a:solidFill>
            <a:headEnd type="diamond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B5B0B6E3-DF80-333C-5BBC-8B279CB0D11C}"/>
              </a:ext>
            </a:extLst>
          </p:cNvPr>
          <p:cNvCxnSpPr>
            <a:cxnSpLocks/>
          </p:cNvCxnSpPr>
          <p:nvPr/>
        </p:nvCxnSpPr>
        <p:spPr>
          <a:xfrm>
            <a:off x="5563964" y="3149194"/>
            <a:ext cx="1088249" cy="0"/>
          </a:xfrm>
          <a:prstGeom prst="line">
            <a:avLst/>
          </a:prstGeom>
          <a:ln>
            <a:solidFill>
              <a:srgbClr val="0070C0"/>
            </a:solidFill>
            <a:headEnd type="diamond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9CBCF6E-F2EB-9493-A7FD-D025418A7BEB}"/>
              </a:ext>
            </a:extLst>
          </p:cNvPr>
          <p:cNvCxnSpPr>
            <a:cxnSpLocks/>
          </p:cNvCxnSpPr>
          <p:nvPr/>
        </p:nvCxnSpPr>
        <p:spPr>
          <a:xfrm>
            <a:off x="8503004" y="3149194"/>
            <a:ext cx="1088249" cy="0"/>
          </a:xfrm>
          <a:prstGeom prst="line">
            <a:avLst/>
          </a:prstGeom>
          <a:ln>
            <a:solidFill>
              <a:srgbClr val="0070C0"/>
            </a:solidFill>
            <a:headEnd type="diamond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82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rgbClr val="0070C0"/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AE9514-A734-F832-691B-FA091EEF2314}"/>
              </a:ext>
            </a:extLst>
          </p:cNvPr>
          <p:cNvSpPr txBox="1"/>
          <p:nvPr/>
        </p:nvSpPr>
        <p:spPr>
          <a:xfrm rot="21377013">
            <a:off x="2646984" y="1369334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T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C23B98-AAF1-781C-8478-956EC54B5DE0}"/>
              </a:ext>
            </a:extLst>
          </p:cNvPr>
          <p:cNvSpPr txBox="1"/>
          <p:nvPr/>
        </p:nvSpPr>
        <p:spPr>
          <a:xfrm>
            <a:off x="3777455" y="1603443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H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B69412-0816-3E55-3DC6-0FC413A3F750}"/>
              </a:ext>
            </a:extLst>
          </p:cNvPr>
          <p:cNvSpPr txBox="1"/>
          <p:nvPr/>
        </p:nvSpPr>
        <p:spPr>
          <a:xfrm rot="543199">
            <a:off x="4857222" y="1260716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A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60C84-2088-6E16-8FF8-5BE8CC48827D}"/>
              </a:ext>
            </a:extLst>
          </p:cNvPr>
          <p:cNvSpPr txBox="1"/>
          <p:nvPr/>
        </p:nvSpPr>
        <p:spPr>
          <a:xfrm rot="21184244">
            <a:off x="6066662" y="1442957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N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84B707-9DC4-A566-E55A-4966D7D496BC}"/>
              </a:ext>
            </a:extLst>
          </p:cNvPr>
          <p:cNvSpPr txBox="1"/>
          <p:nvPr/>
        </p:nvSpPr>
        <p:spPr>
          <a:xfrm rot="763038">
            <a:off x="7269012" y="1302086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K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C6C0AD-83C4-E9C5-6AF2-BDD14BD69B80}"/>
              </a:ext>
            </a:extLst>
          </p:cNvPr>
          <p:cNvSpPr txBox="1"/>
          <p:nvPr/>
        </p:nvSpPr>
        <p:spPr>
          <a:xfrm rot="21107008">
            <a:off x="8353751" y="1369334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S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740408-EEDA-D267-81AE-63FC8FDE7B54}"/>
              </a:ext>
            </a:extLst>
          </p:cNvPr>
          <p:cNvSpPr txBox="1"/>
          <p:nvPr/>
        </p:nvSpPr>
        <p:spPr>
          <a:xfrm>
            <a:off x="4088459" y="3530993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Y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F584C6-8ECE-8324-2DEC-A4FC2A9E1098}"/>
              </a:ext>
            </a:extLst>
          </p:cNvPr>
          <p:cNvSpPr txBox="1"/>
          <p:nvPr/>
        </p:nvSpPr>
        <p:spPr>
          <a:xfrm rot="1318355">
            <a:off x="5162380" y="3333754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O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0D0A10-BF24-8F85-BB0B-5093A9F5152D}"/>
              </a:ext>
            </a:extLst>
          </p:cNvPr>
          <p:cNvSpPr txBox="1"/>
          <p:nvPr/>
        </p:nvSpPr>
        <p:spPr>
          <a:xfrm rot="20629341">
            <a:off x="6418409" y="3377105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U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50E875-A50B-BE47-5470-B1B288D36C7A}"/>
              </a:ext>
            </a:extLst>
          </p:cNvPr>
          <p:cNvSpPr txBox="1"/>
          <p:nvPr/>
        </p:nvSpPr>
        <p:spPr>
          <a:xfrm>
            <a:off x="7482575" y="3538240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!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AFDE38A-0B11-4DBB-4B27-F48D898E7FE5}"/>
              </a:ext>
            </a:extLst>
          </p:cNvPr>
          <p:cNvGrpSpPr/>
          <p:nvPr/>
        </p:nvGrpSpPr>
        <p:grpSpPr>
          <a:xfrm>
            <a:off x="4088459" y="6092900"/>
            <a:ext cx="1822594" cy="387221"/>
            <a:chOff x="3596931" y="6125409"/>
            <a:chExt cx="1822594" cy="387221"/>
          </a:xfrm>
        </p:grpSpPr>
        <p:pic>
          <p:nvPicPr>
            <p:cNvPr id="23" name="Graphic 22" descr="Telephone outline">
              <a:extLst>
                <a:ext uri="{FF2B5EF4-FFF2-40B4-BE49-F238E27FC236}">
                  <a16:creationId xmlns:a16="http://schemas.microsoft.com/office/drawing/2014/main" id="{5312A0D8-30FB-5282-9D8C-75C2EADB1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26271BB-B49D-5BEC-7D2E-F271559063A4}"/>
                </a:ext>
              </a:extLst>
            </p:cNvPr>
            <p:cNvSpPr txBox="1"/>
            <p:nvPr/>
          </p:nvSpPr>
          <p:spPr>
            <a:xfrm>
              <a:off x="4001270" y="6193969"/>
              <a:ext cx="1418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028 3622 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2982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A9B6705-C1E2-76DB-4D39-CDF378949163}"/>
              </a:ext>
            </a:extLst>
          </p:cNvPr>
          <p:cNvGrpSpPr/>
          <p:nvPr/>
        </p:nvGrpSpPr>
        <p:grpSpPr>
          <a:xfrm>
            <a:off x="6233851" y="6116859"/>
            <a:ext cx="2620556" cy="387221"/>
            <a:chOff x="6304369" y="6302172"/>
            <a:chExt cx="2620556" cy="387221"/>
          </a:xfrm>
        </p:grpSpPr>
        <p:pic>
          <p:nvPicPr>
            <p:cNvPr id="26" name="Graphic 25" descr="Internet outline">
              <a:extLst>
                <a:ext uri="{FF2B5EF4-FFF2-40B4-BE49-F238E27FC236}">
                  <a16:creationId xmlns:a16="http://schemas.microsoft.com/office/drawing/2014/main" id="{79540589-0362-B76E-01B3-093CD7A54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854A98-D9DB-4DA7-243D-4138DD59B5FF}"/>
                </a:ext>
              </a:extLst>
            </p:cNvPr>
            <p:cNvSpPr txBox="1"/>
            <p:nvPr/>
          </p:nvSpPr>
          <p:spPr>
            <a:xfrm>
              <a:off x="6789563" y="6342810"/>
              <a:ext cx="2135362" cy="28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8BA3C90-5314-2767-F3E3-6359BF8D794A}"/>
              </a:ext>
            </a:extLst>
          </p:cNvPr>
          <p:cNvGrpSpPr/>
          <p:nvPr/>
        </p:nvGrpSpPr>
        <p:grpSpPr>
          <a:xfrm>
            <a:off x="1106614" y="1818968"/>
            <a:ext cx="555037" cy="462116"/>
            <a:chOff x="1106614" y="1818968"/>
            <a:chExt cx="555037" cy="462116"/>
          </a:xfrm>
        </p:grpSpPr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7878EA76-C786-B33F-301D-F3F0FBA73602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553C43C5-5DDD-3AD0-1FD0-14B8AD1112B7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A6AA270-93A2-8BC1-1E0A-C760DE93E161}"/>
              </a:ext>
            </a:extLst>
          </p:cNvPr>
          <p:cNvGrpSpPr/>
          <p:nvPr/>
        </p:nvGrpSpPr>
        <p:grpSpPr>
          <a:xfrm>
            <a:off x="3062143" y="5366624"/>
            <a:ext cx="369664" cy="307777"/>
            <a:chOff x="1106614" y="1818968"/>
            <a:chExt cx="555037" cy="462116"/>
          </a:xfrm>
        </p:grpSpPr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1D51ADF4-B89B-3D8D-BBD3-A96F985D9110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9A7A1E3F-F396-6640-1446-C36641A13241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947314F-58DA-1AC5-90F9-29B3C073A187}"/>
              </a:ext>
            </a:extLst>
          </p:cNvPr>
          <p:cNvGrpSpPr/>
          <p:nvPr/>
        </p:nvGrpSpPr>
        <p:grpSpPr>
          <a:xfrm rot="13817624">
            <a:off x="9969413" y="3736250"/>
            <a:ext cx="369664" cy="307777"/>
            <a:chOff x="1106614" y="1818968"/>
            <a:chExt cx="555037" cy="462116"/>
          </a:xfrm>
        </p:grpSpPr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DDC7C3EA-334D-1086-CA67-916701285BCC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B470168F-BA2E-0E3E-3BED-E02C5869EFBC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C96C3A-B8FA-343C-C899-53BC739438C8}"/>
              </a:ext>
            </a:extLst>
          </p:cNvPr>
          <p:cNvGrpSpPr/>
          <p:nvPr/>
        </p:nvGrpSpPr>
        <p:grpSpPr>
          <a:xfrm>
            <a:off x="206030" y="4529692"/>
            <a:ext cx="369664" cy="307777"/>
            <a:chOff x="1106614" y="1818968"/>
            <a:chExt cx="555037" cy="462116"/>
          </a:xfrm>
        </p:grpSpPr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70BC8BFF-3105-603F-4687-428AF7FE3121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EEE52737-FA34-EB48-983E-5BC7B8C7E917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2453B92-C582-88F1-9012-95DC84BAF5AF}"/>
              </a:ext>
            </a:extLst>
          </p:cNvPr>
          <p:cNvGrpSpPr/>
          <p:nvPr/>
        </p:nvGrpSpPr>
        <p:grpSpPr>
          <a:xfrm rot="10800000">
            <a:off x="11348184" y="689561"/>
            <a:ext cx="369664" cy="307777"/>
            <a:chOff x="1106614" y="1818968"/>
            <a:chExt cx="555037" cy="462116"/>
          </a:xfrm>
        </p:grpSpPr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B2DDBBDB-CB5D-9A2E-4C15-46C108B3C5B8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EB174A0B-2C02-E4E4-8CB7-47ABBE3DAE85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03095DD-75D0-0DE2-3457-07069DFA16A1}"/>
              </a:ext>
            </a:extLst>
          </p:cNvPr>
          <p:cNvGrpSpPr/>
          <p:nvPr/>
        </p:nvGrpSpPr>
        <p:grpSpPr>
          <a:xfrm rot="13817624">
            <a:off x="8950052" y="6203479"/>
            <a:ext cx="369664" cy="307777"/>
            <a:chOff x="1106614" y="1818968"/>
            <a:chExt cx="555037" cy="462116"/>
          </a:xfrm>
        </p:grpSpPr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F4BAF484-8F0A-91DB-DF8B-12F88AD56211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357A367A-0B9A-0D03-7302-10C76A7FF6DA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526AE47-30CA-CD0D-C7DE-FE5522E13F7C}"/>
              </a:ext>
            </a:extLst>
          </p:cNvPr>
          <p:cNvGrpSpPr/>
          <p:nvPr/>
        </p:nvGrpSpPr>
        <p:grpSpPr>
          <a:xfrm rot="13817624">
            <a:off x="5348426" y="1009987"/>
            <a:ext cx="369664" cy="307777"/>
            <a:chOff x="1106614" y="1818968"/>
            <a:chExt cx="555037" cy="462116"/>
          </a:xfrm>
        </p:grpSpPr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9F1210E8-5A4E-4AF3-85B1-6B832FD206A0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E3768147-2459-4F65-394E-5F521ADC0918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1D9459A-75A3-0EF2-CA85-F88A049AA94D}"/>
              </a:ext>
            </a:extLst>
          </p:cNvPr>
          <p:cNvGrpSpPr/>
          <p:nvPr/>
        </p:nvGrpSpPr>
        <p:grpSpPr>
          <a:xfrm rot="13817624">
            <a:off x="6840927" y="4753728"/>
            <a:ext cx="369664" cy="307777"/>
            <a:chOff x="1106614" y="1818968"/>
            <a:chExt cx="555037" cy="462116"/>
          </a:xfrm>
        </p:grpSpPr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64E982FE-583E-5DB9-7397-D0C90A6BE63F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0E5B396F-4759-EF18-2AFB-78C97D8F4011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A4ECF6B-A275-388F-26D9-0FF1E237F59E}"/>
              </a:ext>
            </a:extLst>
          </p:cNvPr>
          <p:cNvSpPr txBox="1"/>
          <p:nvPr/>
        </p:nvSpPr>
        <p:spPr>
          <a:xfrm>
            <a:off x="3151967" y="5316241"/>
            <a:ext cx="6571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MOBILE-ID TECHNOLOGIES &amp; SERVICES JOINT STOCK COMPANY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3683291-0E95-1D05-6DF2-C661D9C981D9}"/>
              </a:ext>
            </a:extLst>
          </p:cNvPr>
          <p:cNvGrpSpPr/>
          <p:nvPr/>
        </p:nvGrpSpPr>
        <p:grpSpPr>
          <a:xfrm>
            <a:off x="3172795" y="5734173"/>
            <a:ext cx="6194742" cy="309206"/>
            <a:chOff x="3808522" y="5715431"/>
            <a:chExt cx="6194742" cy="30920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5D42DD7-023E-D0AB-38B4-9B3CCA68F2F0}"/>
                </a:ext>
              </a:extLst>
            </p:cNvPr>
            <p:cNvSpPr txBox="1"/>
            <p:nvPr/>
          </p:nvSpPr>
          <p:spPr>
            <a:xfrm>
              <a:off x="4001269" y="5747638"/>
              <a:ext cx="600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Level 9, Thuy Loi 4 Building, 286-288 Nguyen Xi Street, Binh Loi Trung Ward, </a:t>
              </a:r>
              <a:r>
                <a:rPr lang="en-US" sz="12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HCM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 City</a:t>
              </a:r>
            </a:p>
          </p:txBody>
        </p:sp>
        <p:pic>
          <p:nvPicPr>
            <p:cNvPr id="49" name="Graphic 48" descr="Building outline">
              <a:extLst>
                <a:ext uri="{FF2B5EF4-FFF2-40B4-BE49-F238E27FC236}">
                  <a16:creationId xmlns:a16="http://schemas.microsoft.com/office/drawing/2014/main" id="{4D45C4BE-7B86-087A-5A96-56592DD66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808522" y="5715431"/>
              <a:ext cx="278664" cy="2786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11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3173</TotalTime>
  <Words>4872</Words>
  <Application>Microsoft Office PowerPoint</Application>
  <PresentationFormat>Widescreen</PresentationFormat>
  <Paragraphs>706</Paragraphs>
  <Slides>33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Roboto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Ứng dụng ký số qua VNeID trong lĩnh vực TCNH</dc:title>
  <dc:creator>Quyên Lưu</dc:creator>
  <cp:lastModifiedBy>Quyên Lưu</cp:lastModifiedBy>
  <cp:revision>119</cp:revision>
  <dcterms:created xsi:type="dcterms:W3CDTF">2025-12-25T04:01:38Z</dcterms:created>
  <dcterms:modified xsi:type="dcterms:W3CDTF">2026-01-06T10:58:06Z</dcterms:modified>
</cp:coreProperties>
</file>